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1" r:id="rId6"/>
    <p:sldId id="262" r:id="rId7"/>
    <p:sldId id="277" r:id="rId8"/>
    <p:sldId id="278" r:id="rId9"/>
    <p:sldId id="263" r:id="rId10"/>
    <p:sldId id="264" r:id="rId11"/>
    <p:sldId id="276" r:id="rId12"/>
    <p:sldId id="279" r:id="rId13"/>
    <p:sldId id="280" r:id="rId14"/>
    <p:sldId id="281" r:id="rId15"/>
    <p:sldId id="282" r:id="rId16"/>
    <p:sldId id="283" r:id="rId17"/>
    <p:sldId id="268" r:id="rId18"/>
    <p:sldId id="270" r:id="rId19"/>
  </p:sldIdLst>
  <p:sldSz cx="12192000" cy="6858000"/>
  <p:notesSz cx="6858000" cy="9144000"/>
  <p:embeddedFontLst>
    <p:embeddedFont>
      <p:font typeface="OPPOSans H" panose="02010600030101010101" charset="-122"/>
      <p:regular r:id="rId21"/>
    </p:embeddedFont>
    <p:embeddedFont>
      <p:font typeface="Source Han Sans" panose="02010600030101010101" charset="-122"/>
      <p:regular r:id="rId22"/>
    </p:embeddedFont>
    <p:embeddedFont>
      <p:font typeface="Source Han Sans CN Bold" panose="02010600030101010101" charset="-122"/>
      <p:regular r:id="rId23"/>
    </p:embeddedFont>
    <p:embeddedFont>
      <p:font typeface="等线" panose="02010600030101010101" pitchFamily="2" charset="-122"/>
      <p:regular r:id="rId24"/>
      <p:bold r:id="rId25"/>
    </p:embeddedFont>
    <p:embeddedFont>
      <p:font typeface="Cambria Math" panose="02040503050406030204" pitchFamily="18" charset="0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5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EF3D1C-2D1F-4660-9DD0-3A7228468811}" type="datetimeFigureOut">
              <a:rPr lang="zh-CN" altLang="en-US" smtClean="0"/>
              <a:t>2025/10/13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10FD0-A3E5-432B-8725-3570A1411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021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074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119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AF368-FDD9-5E1A-9B49-F5E2B9139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280038-C73B-F683-4A9E-3127DE1F53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C86857-3711-DDED-CAE1-6B20E152B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A7C2AE-08DD-13AE-3632-0581D5ED1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784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F9364-B4D1-002B-359B-62CD12EE8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774224-A25F-9156-DFF4-75745F1413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463FFE-92F8-37EC-19D7-F91C682E4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AE911-3CD5-97BE-E51D-4E1380B1E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4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14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014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2C8E-065F-2582-1B83-F65899871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95259C-240B-9B64-1D1A-BD72649E4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733F4F-4CDE-2AA7-3CE5-54725ABC2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5B4BBF-8867-20B9-E67E-3883DD9E8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510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BC170-39D3-817E-8648-E0F955E02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921DF2C-794B-DDD2-B687-4607FC2C5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4F5CD2C-9685-B9AB-B806-42951C9A5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B8418-2635-6F28-C09E-BEF6F6D94C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93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ED285-92D8-2F90-FF52-C795182D5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133FE4-AFEF-5124-C7E2-9C1828E2B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27C4CF4-72AC-A4DB-CBAF-4A6B19A2F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9C29F8-5060-CBEA-6B9B-193BCDF79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8379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F0707-3717-CBB1-11E4-B66D747D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B30E60-15FF-1BE2-6486-6A586F9BC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1D37C6-1C4A-D8DC-2A4B-D3DCF0051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90CA40-ADD5-B276-494E-66932D767E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10FD0-A3E5-432B-8725-3570A1411B2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02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05049" y="408957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96738" y="500646"/>
            <a:ext cx="244280" cy="24428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305049" y="6027022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396738" y="6118711"/>
            <a:ext cx="244280" cy="244280"/>
          </a:xfrm>
          <a:prstGeom prst="ellipse">
            <a:avLst/>
          </a:prstGeom>
          <a:gradFill>
            <a:gsLst>
              <a:gs pos="4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35170"/>
            <a:ext cx="6347461" cy="6858000"/>
          </a:xfrm>
          <a:custGeom>
            <a:avLst/>
            <a:gdLst>
              <a:gd name="connsiteX0" fmla="*/ 0 w 6347461"/>
              <a:gd name="connsiteY0" fmla="*/ 0 h 6858000"/>
              <a:gd name="connsiteX1" fmla="*/ 6347461 w 6347461"/>
              <a:gd name="connsiteY1" fmla="*/ 0 h 6858000"/>
              <a:gd name="connsiteX2" fmla="*/ 4632961 w 6347461"/>
              <a:gd name="connsiteY2" fmla="*/ 6858000 h 6858000"/>
              <a:gd name="connsiteX3" fmla="*/ 0 w 6347461"/>
              <a:gd name="connsiteY3" fmla="*/ 6858000 h 6858000"/>
            </a:gdLst>
            <a:ahLst/>
            <a:cxnLst/>
            <a:rect l="l" t="t" r="r" b="b"/>
            <a:pathLst>
              <a:path w="6347461" h="6858000">
                <a:moveTo>
                  <a:pt x="0" y="0"/>
                </a:moveTo>
                <a:lnTo>
                  <a:pt x="6347461" y="0"/>
                </a:lnTo>
                <a:lnTo>
                  <a:pt x="463296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27000" dist="127000" algn="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0800" y="1164408"/>
            <a:ext cx="8543501" cy="3543300"/>
          </a:xfrm>
          <a:custGeom>
            <a:avLst/>
            <a:gdLst>
              <a:gd name="connsiteX0" fmla="*/ 0 w 8543501"/>
              <a:gd name="connsiteY0" fmla="*/ 0 h 3543300"/>
              <a:gd name="connsiteX1" fmla="*/ 8543501 w 8543501"/>
              <a:gd name="connsiteY1" fmla="*/ 0 h 3543300"/>
              <a:gd name="connsiteX2" fmla="*/ 7657676 w 8543501"/>
              <a:gd name="connsiteY2" fmla="*/ 3543300 h 3543300"/>
              <a:gd name="connsiteX3" fmla="*/ 0 w 8543501"/>
              <a:gd name="connsiteY3" fmla="*/ 3543300 h 3543300"/>
            </a:gdLst>
            <a:ahLst/>
            <a:cxnLst/>
            <a:rect l="l" t="t" r="r" b="b"/>
            <a:pathLst>
              <a:path w="8543501" h="3543300">
                <a:moveTo>
                  <a:pt x="0" y="0"/>
                </a:moveTo>
                <a:lnTo>
                  <a:pt x="8543501" y="0"/>
                </a:lnTo>
                <a:lnTo>
                  <a:pt x="7657676" y="3543300"/>
                </a:lnTo>
                <a:lnTo>
                  <a:pt x="0" y="35433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442913" y="5185216"/>
            <a:ext cx="1408496" cy="42388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4364" y="5276975"/>
            <a:ext cx="1123353" cy="5069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dirty="0"/>
              <a:t>Author: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1851409" y="5131776"/>
            <a:ext cx="3352800" cy="622804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br>
              <a:rPr lang="it-IT" altLang="zh-CN" sz="2400" dirty="0"/>
            </a:br>
            <a:endParaRPr kumimoji="1" lang="zh-CN" altLang="en-US" sz="2400" dirty="0"/>
          </a:p>
        </p:txBody>
      </p:sp>
      <p:sp>
        <p:nvSpPr>
          <p:cNvPr id="17" name="标题 1"/>
          <p:cNvSpPr txBox="1"/>
          <p:nvPr/>
        </p:nvSpPr>
        <p:spPr>
          <a:xfrm>
            <a:off x="551622" y="5258660"/>
            <a:ext cx="255713" cy="27699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19" name="标题 1"/>
          <p:cNvSpPr txBox="1"/>
          <p:nvPr/>
        </p:nvSpPr>
        <p:spPr>
          <a:xfrm>
            <a:off x="764364" y="5902598"/>
            <a:ext cx="112335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   间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551622" y="5884283"/>
            <a:ext cx="255713" cy="276999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94275" y="3342766"/>
            <a:ext cx="7248274" cy="162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标题 1"/>
              <p:cNvSpPr txBox="1"/>
              <p:nvPr/>
            </p:nvSpPr>
            <p:spPr>
              <a:xfrm>
                <a:off x="442913" y="2301906"/>
                <a:ext cx="7160235" cy="20817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0" tIns="0" rIns="0" bIns="0" rtlCol="0" anchor="ctr"/>
              <a:lstStyle/>
              <a:p>
                <a:pPr algn="l">
                  <a:lnSpc>
                    <a:spcPct val="130000"/>
                  </a:lnSpc>
                </a:pPr>
                <a:r>
                  <a:rPr kumimoji="1" lang="en-US" altLang="zh-CN" sz="3600" dirty="0">
                    <a:ln w="12700">
                      <a:noFill/>
                    </a:ln>
                    <a:solidFill>
                      <a:srgbClr val="FFFFFF">
                        <a:alpha val="100000"/>
                      </a:srgbClr>
                    </a:solidFill>
                    <a:latin typeface="Source Han Sans CN Bold"/>
                    <a:ea typeface="Source Han Sans CN Bold"/>
                  </a:rPr>
                  <a:t>Nuclear Charge Radii of Nickel Isotopes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kumimoji="1" lang="en-US" altLang="zh-CN" sz="3600" i="1" smtClean="0">
                            <a:ln w="12700">
                              <a:noFill/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Source Han Sans CN Bold"/>
                          </a:rPr>
                        </m:ctrlPr>
                      </m:sPrePr>
                      <m:sub/>
                      <m:sup>
                        <m:r>
                          <a:rPr lang="en-US" altLang="zh-CN" sz="3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58−68,70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3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Ni</m:t>
                        </m:r>
                      </m:e>
                    </m:sPre>
                  </m:oMath>
                </a14:m>
                <a:endParaRPr kumimoji="1" lang="zh-CN" alt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13" y="2301906"/>
                <a:ext cx="7160235" cy="2081719"/>
              </a:xfrm>
              <a:prstGeom prst="rect">
                <a:avLst/>
              </a:prstGeom>
              <a:blipFill>
                <a:blip r:embed="rId2"/>
                <a:stretch>
                  <a:fillRect l="-3918" r="-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073D32F3-FE7C-875C-68B9-CAA35B27FE54}"/>
              </a:ext>
            </a:extLst>
          </p:cNvPr>
          <p:cNvSpPr txBox="1"/>
          <p:nvPr/>
        </p:nvSpPr>
        <p:spPr>
          <a:xfrm>
            <a:off x="807335" y="5941382"/>
            <a:ext cx="2942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Reporter:   </a:t>
            </a:r>
            <a:r>
              <a:rPr lang="en-US" altLang="zh-CN" sz="1600" dirty="0" err="1"/>
              <a:t>Xingcan</a:t>
            </a:r>
            <a:r>
              <a:rPr lang="en-US" altLang="zh-CN" sz="1600" dirty="0"/>
              <a:t> Cao</a:t>
            </a:r>
            <a:endParaRPr lang="zh-CN" altLang="en-US" sz="16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91A188-DF1C-BA19-337C-3DD55CD1D4F2}"/>
              </a:ext>
            </a:extLst>
          </p:cNvPr>
          <p:cNvSpPr txBox="1"/>
          <p:nvPr/>
        </p:nvSpPr>
        <p:spPr>
          <a:xfrm>
            <a:off x="1760542" y="5245350"/>
            <a:ext cx="5351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dirty="0"/>
              <a:t>S. Malbrunot-Ettenauer, S. Kaufmann, ... </a:t>
            </a:r>
            <a:br>
              <a:rPr lang="de-DE" altLang="zh-CN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673121" y="622788"/>
            <a:ext cx="8215053" cy="5612425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722" b="722"/>
          <a:stretch>
            <a:fillRect/>
          </a:stretch>
        </p:blipFill>
        <p:spPr>
          <a:xfrm flipH="1">
            <a:off x="909352" y="847295"/>
            <a:ext cx="6955263" cy="5163410"/>
          </a:xfrm>
          <a:custGeom>
            <a:avLst/>
            <a:gdLst>
              <a:gd name="connsiteX0" fmla="*/ 8215053 w 8215053"/>
              <a:gd name="connsiteY0" fmla="*/ 0 h 5163410"/>
              <a:gd name="connsiteX1" fmla="*/ 0 w 8215053"/>
              <a:gd name="connsiteY1" fmla="*/ 0 h 5163410"/>
              <a:gd name="connsiteX2" fmla="*/ 0 w 8215053"/>
              <a:gd name="connsiteY2" fmla="*/ 5163410 h 5163410"/>
              <a:gd name="connsiteX3" fmla="*/ 8215053 w 8215053"/>
              <a:gd name="connsiteY3" fmla="*/ 5163410 h 5163410"/>
            </a:gdLst>
            <a:ahLst/>
            <a:cxnLst/>
            <a:rect l="l" t="t" r="r" b="b"/>
            <a:pathLst>
              <a:path w="8215053" h="5163410">
                <a:moveTo>
                  <a:pt x="8215053" y="0"/>
                </a:moveTo>
                <a:lnTo>
                  <a:pt x="0" y="0"/>
                </a:lnTo>
                <a:lnTo>
                  <a:pt x="0" y="5163410"/>
                </a:lnTo>
                <a:lnTo>
                  <a:pt x="8215053" y="51634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flipH="1">
            <a:off x="5844538" y="0"/>
            <a:ext cx="6347461" cy="6858000"/>
          </a:xfrm>
          <a:custGeom>
            <a:avLst/>
            <a:gdLst>
              <a:gd name="connsiteX0" fmla="*/ 0 w 6347461"/>
              <a:gd name="connsiteY0" fmla="*/ 0 h 6858000"/>
              <a:gd name="connsiteX1" fmla="*/ 6347461 w 6347461"/>
              <a:gd name="connsiteY1" fmla="*/ 0 h 6858000"/>
              <a:gd name="connsiteX2" fmla="*/ 4632961 w 6347461"/>
              <a:gd name="connsiteY2" fmla="*/ 6858000 h 6858000"/>
              <a:gd name="connsiteX3" fmla="*/ 0 w 6347461"/>
              <a:gd name="connsiteY3" fmla="*/ 6858000 h 6858000"/>
            </a:gdLst>
            <a:ahLst/>
            <a:cxnLst/>
            <a:rect l="l" t="t" r="r" b="b"/>
            <a:pathLst>
              <a:path w="6347461" h="6858000">
                <a:moveTo>
                  <a:pt x="0" y="0"/>
                </a:moveTo>
                <a:lnTo>
                  <a:pt x="6347461" y="0"/>
                </a:lnTo>
                <a:lnTo>
                  <a:pt x="463296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27000" dist="127000" algn="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824000" y="1386840"/>
            <a:ext cx="10368000" cy="4084320"/>
          </a:xfrm>
          <a:custGeom>
            <a:avLst/>
            <a:gdLst>
              <a:gd name="connsiteX0" fmla="*/ 0 w 8543501"/>
              <a:gd name="connsiteY0" fmla="*/ 0 h 3543300"/>
              <a:gd name="connsiteX1" fmla="*/ 8543501 w 8543501"/>
              <a:gd name="connsiteY1" fmla="*/ 0 h 3543300"/>
              <a:gd name="connsiteX2" fmla="*/ 7657676 w 8543501"/>
              <a:gd name="connsiteY2" fmla="*/ 3543300 h 3543300"/>
              <a:gd name="connsiteX3" fmla="*/ 0 w 8543501"/>
              <a:gd name="connsiteY3" fmla="*/ 3543300 h 3543300"/>
            </a:gdLst>
            <a:ahLst/>
            <a:cxnLst/>
            <a:rect l="l" t="t" r="r" b="b"/>
            <a:pathLst>
              <a:path w="8543501" h="3543300">
                <a:moveTo>
                  <a:pt x="0" y="0"/>
                </a:moveTo>
                <a:lnTo>
                  <a:pt x="8543501" y="0"/>
                </a:lnTo>
                <a:lnTo>
                  <a:pt x="7657676" y="3543300"/>
                </a:lnTo>
                <a:lnTo>
                  <a:pt x="0" y="35433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48788" y="2254444"/>
            <a:ext cx="6482985" cy="22983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Results and Analysis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39508" y="679949"/>
            <a:ext cx="2590187" cy="321645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476" y="408957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0165" y="500646"/>
            <a:ext cx="244280" cy="24428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8476" y="6027022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0165" y="6118711"/>
            <a:ext cx="244280" cy="24428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03713" y="243857"/>
            <a:ext cx="1846077" cy="39123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 dirty="0">
                <a:ln w="254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/>
                <a:ea typeface="Source Han Sans CN Bold"/>
                <a:cs typeface="Source Han Sans CN Bold"/>
              </a:rPr>
              <a:t>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69CC-1CC0-E3A5-2316-918AD5436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CC211A0-70BD-E058-8CA8-644607E19DF3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Experiment Analysis  </a:t>
            </a:r>
            <a:endParaRPr kumimoji="1" lang="zh-CN" altLang="en-US" sz="28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2AF575AD-9C95-29A3-36A5-82914A879612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E5A19EF3-5662-9FAA-B97F-F85F2410BDE7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>
            <a:extLst>
              <a:ext uri="{FF2B5EF4-FFF2-40B4-BE49-F238E27FC236}">
                <a16:creationId xmlns:a16="http://schemas.microsoft.com/office/drawing/2014/main" id="{BEC1E2FC-5B0A-E052-61CB-DE1AFFD3D6DB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C7DF4CA-2611-5B66-E151-98E0A480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350" y="1488546"/>
            <a:ext cx="5046844" cy="335279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3725A52-195C-5503-7498-3E71D8CD35AD}"/>
              </a:ext>
            </a:extLst>
          </p:cNvPr>
          <p:cNvSpPr txBox="1"/>
          <p:nvPr/>
        </p:nvSpPr>
        <p:spPr>
          <a:xfrm>
            <a:off x="300462" y="1361440"/>
            <a:ext cx="63677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Isotope shift determination and charge radii extraction:</a:t>
            </a:r>
            <a:endParaRPr lang="en-US" altLang="zh-CN" dirty="0"/>
          </a:p>
          <a:p>
            <a:r>
              <a:rPr lang="en-US" altLang="zh-CN" dirty="0"/>
              <a:t>· Isotope shifts </a:t>
            </a:r>
            <a:r>
              <a:rPr lang="el-GR" altLang="zh-CN" dirty="0"/>
              <a:t>δν₆₀,</a:t>
            </a:r>
            <a:r>
              <a:rPr lang="en-US" altLang="zh-CN" dirty="0"/>
              <a:t>A = </a:t>
            </a:r>
            <a:r>
              <a:rPr lang="el-GR" altLang="zh-CN" dirty="0"/>
              <a:t>ν</a:t>
            </a:r>
            <a:r>
              <a:rPr lang="en-US" altLang="zh-CN" dirty="0"/>
              <a:t>A − </a:t>
            </a:r>
            <a:r>
              <a:rPr lang="el-GR" altLang="zh-CN" dirty="0"/>
              <a:t>ν₆₀ </a:t>
            </a:r>
            <a:r>
              <a:rPr lang="en-US" altLang="zh-CN" dirty="0"/>
              <a:t>calculated relative to the center frequency of reference isotope 60Ni.</a:t>
            </a:r>
          </a:p>
          <a:p>
            <a:r>
              <a:rPr lang="en-US" altLang="zh-CN" dirty="0"/>
              <a:t>· Two beamtimes analyzed separately; small linear offsets corrected by adjusting main acceleration voltages within divider uncertainties (−3.5 V at 30 kV; +2.5 V at 40 kV).</a:t>
            </a:r>
          </a:p>
          <a:p>
            <a:r>
              <a:rPr lang="en-US" altLang="zh-CN" dirty="0"/>
              <a:t>· Remaining scatter between beamtimes treated by adding an extra statistical uncertainty so that </a:t>
            </a:r>
            <a:r>
              <a:rPr lang="el-GR" altLang="zh-CN" dirty="0"/>
              <a:t>χ²</a:t>
            </a:r>
            <a:r>
              <a:rPr lang="en-US" altLang="zh-CN" dirty="0"/>
              <a:t>≈1.</a:t>
            </a:r>
          </a:p>
          <a:p>
            <a:r>
              <a:rPr lang="en-US" altLang="zh-CN" dirty="0"/>
              <a:t>· Mean-square charge-radius changes </a:t>
            </a:r>
            <a:r>
              <a:rPr lang="el-GR" altLang="zh-CN" dirty="0"/>
              <a:t>δ⟨</a:t>
            </a:r>
            <a:r>
              <a:rPr lang="en-US" altLang="zh-CN" dirty="0"/>
              <a:t>r²⟩₆₀, a derived using field-shift factor F = −783(94) MHz/fm² and mass-shift factor M = 950(5) GHz u.</a:t>
            </a:r>
          </a:p>
          <a:p>
            <a:r>
              <a:rPr lang="en-US" altLang="zh-CN" dirty="0"/>
              <a:t>· Uncertainties of </a:t>
            </a:r>
            <a:r>
              <a:rPr lang="el-GR" altLang="zh-CN" dirty="0"/>
              <a:t>δ⟨</a:t>
            </a:r>
            <a:r>
              <a:rPr lang="en-US" altLang="zh-CN" dirty="0"/>
              <a:t>r²⟩ dominated by correlated error from F.</a:t>
            </a:r>
          </a:p>
          <a:p>
            <a:r>
              <a:rPr lang="en-US" altLang="zh-CN" dirty="0"/>
              <a:t>Absolute radii </a:t>
            </a:r>
            <a:r>
              <a:rPr lang="en-US" altLang="zh-CN" dirty="0" err="1"/>
              <a:t>Rc</a:t>
            </a:r>
            <a:r>
              <a:rPr lang="en-US" altLang="zh-CN" dirty="0"/>
              <a:t> obtained from </a:t>
            </a:r>
            <a:r>
              <a:rPr lang="el-GR" altLang="zh-CN" dirty="0"/>
              <a:t>δ⟨</a:t>
            </a:r>
            <a:r>
              <a:rPr lang="en-US" altLang="zh-CN" dirty="0"/>
              <a:t>r²⟩ using </a:t>
            </a:r>
            <a:r>
              <a:rPr lang="en-US" altLang="zh-CN" dirty="0" err="1"/>
              <a:t>Rc</a:t>
            </a:r>
            <a:r>
              <a:rPr lang="en-US" altLang="zh-CN" dirty="0"/>
              <a:t>(60Ni)=3.806(2) fm.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763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22E74-8C56-C390-C320-C303C8C57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CEFB0D35-EADA-EE3B-356F-500A2A444365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/>
              <a:t>Theoretical calculation </a:t>
            </a:r>
            <a:endParaRPr kumimoji="1" lang="zh-CN" altLang="en-US" sz="28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5258FFF-5102-AFA2-8659-E5D4F159CF72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D1E57FFE-3062-9734-A2D0-B1F268DAA48D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>
            <a:extLst>
              <a:ext uri="{FF2B5EF4-FFF2-40B4-BE49-F238E27FC236}">
                <a16:creationId xmlns:a16="http://schemas.microsoft.com/office/drawing/2014/main" id="{1335F79F-261C-324D-23B3-2DA517FF5662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33DDDE8-B1D5-EF3F-5458-1D2C846E68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41" b="51978"/>
          <a:stretch>
            <a:fillRect/>
          </a:stretch>
        </p:blipFill>
        <p:spPr>
          <a:xfrm>
            <a:off x="7523589" y="1701797"/>
            <a:ext cx="4502487" cy="3322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54EE36-D020-FA8D-4C88-4BFE3434F0E1}"/>
                  </a:ext>
                </a:extLst>
              </p:cNvPr>
              <p:cNvSpPr txBox="1"/>
              <p:nvPr/>
            </p:nvSpPr>
            <p:spPr>
              <a:xfrm>
                <a:off x="259080" y="1582335"/>
                <a:ext cx="7137400" cy="2864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Ab initio calculations and uncertainties:</a:t>
                </a:r>
                <a:endParaRPr lang="en-US" altLang="zh-CN" dirty="0"/>
              </a:p>
              <a:p>
                <a:r>
                  <a:rPr lang="en-US" altLang="zh-CN" dirty="0"/>
                  <a:t>· Within the same many-body method,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 predictions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/>
                          <m:t>NNLO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dirty="0"/>
                          <m:t>sat</m:t>
                        </m:r>
                      </m:sub>
                    </m:sSub>
                  </m:oMath>
                </a14:m>
                <a:r>
                  <a:rPr lang="en-US" altLang="zh-CN" dirty="0"/>
                  <a:t>                  showing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</m:oMath>
                </a14:m>
                <a:r>
                  <a:rPr lang="en-US" altLang="zh-CN" dirty="0"/>
                  <a:t>’s sensitivity to the underlying nuclear forces.</a:t>
                </a:r>
              </a:p>
              <a:p>
                <a:r>
                  <a:rPr lang="en-US" altLang="zh-CN" dirty="0"/>
                  <a:t>· Quantifying uncertainties from the many-body method itself remains challenging.</a:t>
                </a:r>
              </a:p>
              <a:p>
                <a:r>
                  <a:rPr lang="en-US" altLang="zh-CN" dirty="0"/>
                  <a:t>· Using the same interaction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/>
                          <m:t>NNLO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dirty="0"/>
                          <m:t>sat</m:t>
                        </m:r>
                      </m:sub>
                    </m:sSub>
                  </m:oMath>
                </a14:m>
                <a:r>
                  <a:rPr lang="en-US" altLang="zh-CN" dirty="0"/>
                  <a:t>) across SCGF, VS-IMSRG, and coupled-cluster allows evaluation of method-dependent uncertainties.</a:t>
                </a:r>
              </a:p>
              <a:p>
                <a:r>
                  <a:rPr lang="en-US" altLang="zh-CN" dirty="0"/>
                  <a:t>· All three methods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/>
                          <m:t>NNLO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dirty="0"/>
                          <m:t>sat</m:t>
                        </m:r>
                      </m:sub>
                    </m:sSub>
                  </m:oMath>
                </a14:m>
                <a:r>
                  <a:rPr lang="en-US" altLang="zh-CN" dirty="0"/>
                  <a:t> agree within theoretical error bands, indicating high reliability; only small differences seen for 56Ni.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54EE36-D020-FA8D-4C88-4BFE3434F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" y="1582335"/>
                <a:ext cx="7137400" cy="2864630"/>
              </a:xfrm>
              <a:prstGeom prst="rect">
                <a:avLst/>
              </a:prstGeom>
              <a:blipFill>
                <a:blip r:embed="rId4"/>
                <a:stretch>
                  <a:fillRect l="-769" t="-1279" r="-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6A5313DB-AFDF-17E5-1FD3-C4F0A4519613}"/>
              </a:ext>
            </a:extLst>
          </p:cNvPr>
          <p:cNvSpPr txBox="1"/>
          <p:nvPr/>
        </p:nvSpPr>
        <p:spPr>
          <a:xfrm>
            <a:off x="1498600" y="5471160"/>
            <a:ext cx="813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take the neutron p₃/₂, p₁/₂, f₅/₂, g₉/₂ valence space outside a ⁵⁶Ni core.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680122-5721-0033-87B3-9B9E7D093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7680" y="4963160"/>
            <a:ext cx="3824604" cy="4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6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0ED53-CA73-075F-283B-C0A295E2C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E3A08456-5C7B-139D-3755-7DE2E4611DF1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dirty="0"/>
              <a:t>Theoretical calculation </a:t>
            </a:r>
            <a:endParaRPr kumimoji="1" lang="zh-CN" altLang="en-US" sz="28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D13F1F0-4830-F94E-C434-E57F0800A51D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FD525030-8DD5-3A28-D670-EF32E437A6FA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>
            <a:extLst>
              <a:ext uri="{FF2B5EF4-FFF2-40B4-BE49-F238E27FC236}">
                <a16:creationId xmlns:a16="http://schemas.microsoft.com/office/drawing/2014/main" id="{530CA99C-850E-B58D-66D1-64C8322594AE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B5F2B3A-32E3-283E-06F6-743E03B2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5" t="47583" r="1920" b="-13742"/>
          <a:stretch>
            <a:fillRect/>
          </a:stretch>
        </p:blipFill>
        <p:spPr>
          <a:xfrm>
            <a:off x="7538829" y="2179323"/>
            <a:ext cx="4343291" cy="45770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9BDF24-B60B-2B96-0861-5A5C836BEBE2}"/>
              </a:ext>
            </a:extLst>
          </p:cNvPr>
          <p:cNvSpPr txBox="1"/>
          <p:nvPr/>
        </p:nvSpPr>
        <p:spPr>
          <a:xfrm>
            <a:off x="309880" y="1859339"/>
            <a:ext cx="7137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DFT performance on Ni charge radii:</a:t>
            </a:r>
            <a:endParaRPr lang="en-US" altLang="zh-CN" dirty="0"/>
          </a:p>
          <a:p>
            <a:r>
              <a:rPr lang="en-US" altLang="zh-CN" dirty="0"/>
              <a:t>· The </a:t>
            </a:r>
            <a:r>
              <a:rPr lang="en-US" altLang="zh-CN" dirty="0" err="1"/>
              <a:t>Fayans</a:t>
            </a:r>
            <a:r>
              <a:rPr lang="en-US" altLang="zh-CN" dirty="0"/>
              <a:t> functional Fy(</a:t>
            </a:r>
            <a:r>
              <a:rPr lang="el-GR" altLang="zh-CN" dirty="0"/>
              <a:t>Δ</a:t>
            </a:r>
            <a:r>
              <a:rPr lang="en-US" altLang="zh-CN" dirty="0"/>
              <a:t>r; HFB) is usually successful in describing odd–even staggering and kinks at shell closures.</a:t>
            </a:r>
          </a:p>
          <a:p>
            <a:r>
              <a:rPr lang="en-US" altLang="zh-CN" dirty="0"/>
              <a:t>· </a:t>
            </a:r>
            <a:r>
              <a:rPr lang="en-US" altLang="zh-CN" dirty="0" err="1"/>
              <a:t>Skyrme</a:t>
            </a:r>
            <a:r>
              <a:rPr lang="en-US" altLang="zh-CN" dirty="0"/>
              <a:t> functionals such as SV-min generally fail to reproduce these features.</a:t>
            </a:r>
          </a:p>
          <a:p>
            <a:r>
              <a:rPr lang="en-US" altLang="zh-CN" dirty="0"/>
              <a:t>· Along the measured Ni isotopes, odd–even staggering and kinks are weak, and SV-min follows the experimental trend more closely than the </a:t>
            </a:r>
            <a:r>
              <a:rPr lang="en-US" altLang="zh-CN" dirty="0" err="1"/>
              <a:t>Fayans</a:t>
            </a:r>
            <a:r>
              <a:rPr lang="en-US" altLang="zh-CN" dirty="0"/>
              <a:t> functional.</a:t>
            </a:r>
          </a:p>
          <a:p>
            <a:r>
              <a:rPr lang="en-US" altLang="zh-CN" dirty="0"/>
              <a:t>· A potential deficiency of the current </a:t>
            </a:r>
            <a:r>
              <a:rPr lang="en-US" altLang="zh-CN" dirty="0" err="1"/>
              <a:t>Fayans</a:t>
            </a:r>
            <a:r>
              <a:rPr lang="en-US" altLang="zh-CN" dirty="0"/>
              <a:t> functional is the absence of an </a:t>
            </a:r>
            <a:r>
              <a:rPr lang="en-US" altLang="zh-CN" dirty="0" err="1"/>
              <a:t>isovector</a:t>
            </a:r>
            <a:r>
              <a:rPr lang="en-US" altLang="zh-CN" dirty="0"/>
              <a:t> component in its pairing term; future work will focus on including this </a:t>
            </a:r>
            <a:r>
              <a:rPr lang="en-US" altLang="zh-CN" dirty="0" err="1"/>
              <a:t>isovector</a:t>
            </a:r>
            <a:r>
              <a:rPr lang="en-US" altLang="zh-CN" dirty="0"/>
              <a:t> pairing contribution.</a:t>
            </a:r>
          </a:p>
        </p:txBody>
      </p:sp>
    </p:spTree>
    <p:extLst>
      <p:ext uri="{BB962C8B-B14F-4D97-AF65-F5344CB8AC3E}">
        <p14:creationId xmlns:p14="http://schemas.microsoft.com/office/powerpoint/2010/main" val="257468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0E36-4FFF-D153-930B-EF883781E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DF69A59D-3A4F-E32B-BA19-3C376CB6BD91}"/>
              </a:ext>
            </a:extLst>
          </p:cNvPr>
          <p:cNvSpPr txBox="1"/>
          <p:nvPr/>
        </p:nvSpPr>
        <p:spPr>
          <a:xfrm>
            <a:off x="920222" y="417527"/>
            <a:ext cx="11205738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dirty="0"/>
              <a:t> Other Experiment of nuclear charge radius (</a:t>
            </a:r>
            <a:r>
              <a:rPr lang="en-US" altLang="zh-CN" sz="2800" dirty="0"/>
              <a:t>Palladium Isotopes </a:t>
            </a:r>
            <a:r>
              <a:rPr kumimoji="1" lang="en-US" altLang="zh-CN" sz="2800" dirty="0"/>
              <a:t>)</a:t>
            </a:r>
            <a:endParaRPr kumimoji="1" lang="zh-CN" altLang="en-US" sz="28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63C146C-4D8B-8160-835C-87E5A6B46EEF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9929462C-BCC9-A27D-A0BF-FF673E96DDC4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>
            <a:extLst>
              <a:ext uri="{FF2B5EF4-FFF2-40B4-BE49-F238E27FC236}">
                <a16:creationId xmlns:a16="http://schemas.microsoft.com/office/drawing/2014/main" id="{6ECD4462-DCDA-F8B1-4BE2-3EDB4C0D3EB6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FFEA45F-9220-3A44-44EA-BAF492E8A7EF}"/>
              </a:ext>
            </a:extLst>
          </p:cNvPr>
          <p:cNvSpPr txBox="1"/>
          <p:nvPr/>
        </p:nvSpPr>
        <p:spPr>
          <a:xfrm>
            <a:off x="81280" y="1143000"/>
            <a:ext cx="550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PHYSICAL REVIEW LETTERS 128, 152501 (2022) </a:t>
            </a:r>
            <a:br>
              <a:rPr lang="en-US" altLang="zh-CN" b="1" dirty="0"/>
            </a:b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7BCCD8-DCB0-3A31-B68B-0D8F0B625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661" y="1143000"/>
            <a:ext cx="4123040" cy="378771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CF1E97A-066E-BAF7-F250-BDF33E353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21" y="1965216"/>
            <a:ext cx="7122160" cy="32423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5C9E9F-1283-985C-44FB-F9FB4ABBE9D7}"/>
              </a:ext>
            </a:extLst>
          </p:cNvPr>
          <p:cNvSpPr txBox="1"/>
          <p:nvPr/>
        </p:nvSpPr>
        <p:spPr>
          <a:xfrm>
            <a:off x="294640" y="1595768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Impact of Nuclear Deformation and Pairing on the Charge Radii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040B52-8074-CBED-DDBF-E786A23C3110}"/>
              </a:ext>
            </a:extLst>
          </p:cNvPr>
          <p:cNvSpPr txBox="1"/>
          <p:nvPr/>
        </p:nvSpPr>
        <p:spPr>
          <a:xfrm>
            <a:off x="7813040" y="5060320"/>
            <a:ext cx="303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Liquid droplet model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82CF4FA-ADFD-3A3B-8080-3E733EFCB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787" y="5383485"/>
            <a:ext cx="2640998" cy="7791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6F2704B7-828D-29BC-A66C-009788390784}"/>
              </a:ext>
            </a:extLst>
          </p:cNvPr>
          <p:cNvSpPr txBox="1"/>
          <p:nvPr/>
        </p:nvSpPr>
        <p:spPr>
          <a:xfrm>
            <a:off x="214981" y="5275367"/>
            <a:ext cx="7465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Fy(</a:t>
            </a:r>
            <a:r>
              <a:rPr lang="en-US" altLang="zh-CN" dirty="0" err="1"/>
              <a:t>Δr</a:t>
            </a:r>
            <a:r>
              <a:rPr lang="en-US" altLang="zh-CN" dirty="0"/>
              <a:t> HFB) is the only functional which reproduces the correct direction of the odd-even staggering (OES), In odd-N isotopes, the blocking of the odd particle orbital leads to a reduced strength of the pairing correlations, and, hence, to smaller radii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4137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26EFA-9E6A-C972-41A7-C737F0D6F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BEF6B4A9-7291-CF56-BDE5-7824B35B7463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dirty="0"/>
              <a:t> Other Experiment of nuclear charge radius (</a:t>
            </a:r>
            <a:r>
              <a:rPr lang="en-US" altLang="zh-CN" sz="2800" dirty="0"/>
              <a:t>Silicon  Isotopes </a:t>
            </a:r>
            <a:r>
              <a:rPr kumimoji="1" lang="en-US" altLang="zh-CN" sz="2800" dirty="0"/>
              <a:t>)</a:t>
            </a:r>
            <a:endParaRPr kumimoji="1" lang="zh-CN" altLang="en-US" sz="28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17D27581-6E18-F73C-8B38-4B59FF7234B0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DE4B922-6A35-8FB2-7EA2-D92FF6AE3C22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>
            <a:extLst>
              <a:ext uri="{FF2B5EF4-FFF2-40B4-BE49-F238E27FC236}">
                <a16:creationId xmlns:a16="http://schemas.microsoft.com/office/drawing/2014/main" id="{3B758B97-9FE1-C8BC-1885-06734A7AE6AC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D3564C3-99DC-3D37-202C-17F2A216C4E3}"/>
              </a:ext>
            </a:extLst>
          </p:cNvPr>
          <p:cNvSpPr txBox="1"/>
          <p:nvPr/>
        </p:nvSpPr>
        <p:spPr>
          <a:xfrm>
            <a:off x="229870" y="1085738"/>
            <a:ext cx="651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PHYSICAL REVIEW LETTERS 132, 162502 (2024) </a:t>
            </a:r>
            <a:br>
              <a:rPr lang="en-US" altLang="zh-CN" b="1" dirty="0"/>
            </a:br>
            <a:endParaRPr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82648-8D25-71CB-2786-83F157BED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886" y="1474513"/>
            <a:ext cx="4079240" cy="42926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CAB832-E70D-5C1C-FDB9-52F9DCE85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246" y="1466151"/>
            <a:ext cx="4251414" cy="40827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44C963-08BF-FEE5-517F-0170AACBAC35}"/>
              </a:ext>
            </a:extLst>
          </p:cNvPr>
          <p:cNvSpPr txBox="1"/>
          <p:nvPr/>
        </p:nvSpPr>
        <p:spPr>
          <a:xfrm>
            <a:off x="387554" y="5840308"/>
            <a:ext cx="1116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DFT calculation using the </a:t>
            </a:r>
            <a:r>
              <a:rPr lang="en-US" altLang="zh-CN" dirty="0" err="1"/>
              <a:t>SVmin</a:t>
            </a:r>
            <a:r>
              <a:rPr lang="en-US" altLang="zh-CN" dirty="0"/>
              <a:t> functional show a good agreement, while VS-IMSRG underpredicts absolute charge radii.</a:t>
            </a:r>
            <a:br>
              <a:rPr lang="en-US" altLang="zh-CN" dirty="0"/>
            </a:b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4933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1BACC-9C40-4150-72E8-4C74009CC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>
            <a:extLst>
              <a:ext uri="{FF2B5EF4-FFF2-40B4-BE49-F238E27FC236}">
                <a16:creationId xmlns:a16="http://schemas.microsoft.com/office/drawing/2014/main" id="{A032C989-476B-6518-A2EA-5EB3DFB5AE5B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kumimoji="1" lang="en-US" altLang="zh-CN" sz="2800" dirty="0"/>
              <a:t> Other Experiment of nuclear charge radius (</a:t>
            </a:r>
            <a:r>
              <a:rPr lang="en-US" altLang="zh-CN" sz="2800" dirty="0"/>
              <a:t>Silicon  Isotopes </a:t>
            </a:r>
            <a:r>
              <a:rPr kumimoji="1" lang="en-US" altLang="zh-CN" sz="2800" dirty="0"/>
              <a:t>)</a:t>
            </a:r>
            <a:endParaRPr kumimoji="1" lang="zh-CN" altLang="en-US" sz="2800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A36170C1-82DF-E22F-3DE2-4D016771356B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7662663D-4F22-32BC-18E1-0B170BA5F2C0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>
            <a:extLst>
              <a:ext uri="{FF2B5EF4-FFF2-40B4-BE49-F238E27FC236}">
                <a16:creationId xmlns:a16="http://schemas.microsoft.com/office/drawing/2014/main" id="{F1D9EBF0-3E8D-0D9F-0002-8755A1F7E2A4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553543B-257A-9D80-C192-6CFC0C7B6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198" y="1085738"/>
            <a:ext cx="3506121" cy="5393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69B946-6D54-B5A4-A297-6846973A5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1487425"/>
            <a:ext cx="3323590" cy="4005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8BEEAC3-2639-54BB-987D-D2C5DAB59177}"/>
              </a:ext>
            </a:extLst>
          </p:cNvPr>
          <p:cNvSpPr txBox="1"/>
          <p:nvPr/>
        </p:nvSpPr>
        <p:spPr>
          <a:xfrm>
            <a:off x="403220" y="1179847"/>
            <a:ext cx="843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Within the DFT framework, the sensitivity of the mirror charge radii difference 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426B89F-A257-9369-9CDF-91AFC010A2EE}"/>
              </a:ext>
            </a:extLst>
          </p:cNvPr>
          <p:cNvSpPr txBox="1"/>
          <p:nvPr/>
        </p:nvSpPr>
        <p:spPr>
          <a:xfrm>
            <a:off x="4927600" y="1487622"/>
            <a:ext cx="3723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,to L, was found to be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998EC5D-FEC2-72A3-3EA6-1FF5D21B96F1}"/>
              </a:ext>
            </a:extLst>
          </p:cNvPr>
          <p:cNvSpPr txBox="1"/>
          <p:nvPr/>
        </p:nvSpPr>
        <p:spPr>
          <a:xfrm>
            <a:off x="423230" y="1861885"/>
            <a:ext cx="2570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correlated with </a:t>
            </a:r>
            <a:br>
              <a:rPr lang="en-US" altLang="zh-CN" sz="2000" dirty="0"/>
            </a:br>
            <a:endParaRPr lang="zh-CN" altLang="en-US" sz="2000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6A07E12-D403-D9A1-2A1F-A3A8AC842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459" y="1956879"/>
            <a:ext cx="1522095" cy="35814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07A4F2D-B43D-B19D-47C8-0E40418ABD09}"/>
              </a:ext>
            </a:extLst>
          </p:cNvPr>
          <p:cNvSpPr txBox="1"/>
          <p:nvPr/>
        </p:nvSpPr>
        <p:spPr>
          <a:xfrm>
            <a:off x="473980" y="2696876"/>
            <a:ext cx="7288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DFT calculations were performed for 48 </a:t>
            </a:r>
            <a:r>
              <a:rPr lang="en-US" altLang="zh-CN" dirty="0" err="1"/>
              <a:t>Skyrme</a:t>
            </a:r>
            <a:r>
              <a:rPr lang="en-US" altLang="zh-CN" dirty="0"/>
              <a:t> energy-density functionals.</a:t>
            </a:r>
          </a:p>
          <a:p>
            <a:r>
              <a:rPr lang="en-US" altLang="zh-CN" dirty="0"/>
              <a:t>The colors in the figure indicate the assumed values for the neutron skin of 208Pb: 0.12 </a:t>
            </a:r>
            <a:r>
              <a:rPr lang="en-US" altLang="zh-CN" dirty="0" err="1"/>
              <a:t>fm</a:t>
            </a:r>
            <a:r>
              <a:rPr lang="en-US" altLang="zh-CN" dirty="0"/>
              <a:t> (red), 0.16 </a:t>
            </a:r>
            <a:r>
              <a:rPr lang="en-US" altLang="zh-CN" dirty="0" err="1"/>
              <a:t>fm</a:t>
            </a:r>
            <a:r>
              <a:rPr lang="en-US" altLang="zh-CN" dirty="0"/>
              <a:t> (orange), 0.20 </a:t>
            </a:r>
            <a:r>
              <a:rPr lang="en-US" altLang="zh-CN" dirty="0" err="1"/>
              <a:t>fm</a:t>
            </a:r>
            <a:r>
              <a:rPr lang="en-US" altLang="zh-CN" dirty="0"/>
              <a:t> (green), and 0.24 </a:t>
            </a:r>
            <a:r>
              <a:rPr lang="en-US" altLang="zh-CN" dirty="0" err="1"/>
              <a:t>fm</a:t>
            </a:r>
            <a:r>
              <a:rPr lang="en-US" altLang="zh-CN" dirty="0"/>
              <a:t> (blue)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D6F714E-7E97-790A-ADF9-C4B82B59A847}"/>
              </a:ext>
            </a:extLst>
          </p:cNvPr>
          <p:cNvSpPr txBox="1"/>
          <p:nvPr/>
        </p:nvSpPr>
        <p:spPr>
          <a:xfrm>
            <a:off x="565150" y="4680140"/>
            <a:ext cx="543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All of those theoretical results agree with our experimental constraint of L ≤ 60 MeV 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4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54681" y="5109475"/>
            <a:ext cx="9543039" cy="1169406"/>
          </a:xfrm>
          <a:custGeom>
            <a:avLst/>
            <a:gdLst>
              <a:gd name="connsiteX0" fmla="*/ 309343 w 9947149"/>
              <a:gd name="connsiteY0" fmla="*/ 0 h 792000"/>
              <a:gd name="connsiteX1" fmla="*/ 454298 w 9947149"/>
              <a:gd name="connsiteY1" fmla="*/ 0 h 792000"/>
              <a:gd name="connsiteX2" fmla="*/ 9864955 w 9947149"/>
              <a:gd name="connsiteY2" fmla="*/ 0 h 792000"/>
              <a:gd name="connsiteX3" fmla="*/ 9947149 w 9947149"/>
              <a:gd name="connsiteY3" fmla="*/ 82194 h 792000"/>
              <a:gd name="connsiteX4" fmla="*/ 9947149 w 9947149"/>
              <a:gd name="connsiteY4" fmla="*/ 709806 h 792000"/>
              <a:gd name="connsiteX5" fmla="*/ 9864955 w 9947149"/>
              <a:gd name="connsiteY5" fmla="*/ 792000 h 792000"/>
              <a:gd name="connsiteX6" fmla="*/ 454297 w 9947149"/>
              <a:gd name="connsiteY6" fmla="*/ 792000 h 792000"/>
              <a:gd name="connsiteX7" fmla="*/ 309343 w 9947149"/>
              <a:gd name="connsiteY7" fmla="*/ 792000 h 792000"/>
              <a:gd name="connsiteX8" fmla="*/ 227149 w 9947149"/>
              <a:gd name="connsiteY8" fmla="*/ 709806 h 792000"/>
              <a:gd name="connsiteX9" fmla="*/ 227149 w 9947149"/>
              <a:gd name="connsiteY9" fmla="*/ 594005 h 792000"/>
              <a:gd name="connsiteX10" fmla="*/ 227148 w 9947149"/>
              <a:gd name="connsiteY10" fmla="*/ 594000 h 792000"/>
              <a:gd name="connsiteX11" fmla="*/ 227149 w 9947149"/>
              <a:gd name="connsiteY11" fmla="*/ 594000 h 792000"/>
              <a:gd name="connsiteX12" fmla="*/ 0 w 9947149"/>
              <a:gd name="connsiteY12" fmla="*/ 396000 h 792000"/>
              <a:gd name="connsiteX13" fmla="*/ 227149 w 9947149"/>
              <a:gd name="connsiteY13" fmla="*/ 198000 h 792000"/>
              <a:gd name="connsiteX14" fmla="*/ 227149 w 9947149"/>
              <a:gd name="connsiteY14" fmla="*/ 82194 h 792000"/>
              <a:gd name="connsiteX15" fmla="*/ 309343 w 9947149"/>
              <a:gd name="connsiteY15" fmla="*/ 0 h 792000"/>
            </a:gdLst>
            <a:ahLst/>
            <a:cxnLst/>
            <a:rect l="l" t="t" r="r" b="b"/>
            <a:pathLst>
              <a:path w="9947149" h="792000">
                <a:moveTo>
                  <a:pt x="309343" y="0"/>
                </a:moveTo>
                <a:lnTo>
                  <a:pt x="454298" y="0"/>
                </a:lnTo>
                <a:lnTo>
                  <a:pt x="9864955" y="0"/>
                </a:lnTo>
                <a:cubicBezTo>
                  <a:pt x="9910349" y="0"/>
                  <a:pt x="9947149" y="36800"/>
                  <a:pt x="9947149" y="82194"/>
                </a:cubicBezTo>
                <a:lnTo>
                  <a:pt x="9947149" y="709806"/>
                </a:lnTo>
                <a:cubicBezTo>
                  <a:pt x="9947149" y="755200"/>
                  <a:pt x="9910349" y="792000"/>
                  <a:pt x="9864955" y="792000"/>
                </a:cubicBezTo>
                <a:lnTo>
                  <a:pt x="454297" y="792000"/>
                </a:lnTo>
                <a:lnTo>
                  <a:pt x="309343" y="792000"/>
                </a:lnTo>
                <a:cubicBezTo>
                  <a:pt x="263949" y="792000"/>
                  <a:pt x="227149" y="755200"/>
                  <a:pt x="227149" y="709806"/>
                </a:cubicBezTo>
                <a:lnTo>
                  <a:pt x="227149" y="594005"/>
                </a:lnTo>
                <a:lnTo>
                  <a:pt x="227148" y="594000"/>
                </a:lnTo>
                <a:lnTo>
                  <a:pt x="227149" y="594000"/>
                </a:lnTo>
                <a:cubicBezTo>
                  <a:pt x="227149" y="484648"/>
                  <a:pt x="125451" y="396000"/>
                  <a:pt x="0" y="396000"/>
                </a:cubicBezTo>
                <a:cubicBezTo>
                  <a:pt x="125451" y="396000"/>
                  <a:pt x="227149" y="307352"/>
                  <a:pt x="227149" y="198000"/>
                </a:cubicBezTo>
                <a:lnTo>
                  <a:pt x="227149" y="82194"/>
                </a:lnTo>
                <a:cubicBezTo>
                  <a:pt x="227149" y="36800"/>
                  <a:pt x="263949" y="0"/>
                  <a:pt x="3093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>
            <a:off x="2041826" y="2646684"/>
            <a:ext cx="9933611" cy="2123542"/>
          </a:xfrm>
          <a:custGeom>
            <a:avLst/>
            <a:gdLst>
              <a:gd name="connsiteX0" fmla="*/ 9864953 w 9947147"/>
              <a:gd name="connsiteY0" fmla="*/ 792000 h 792000"/>
              <a:gd name="connsiteX1" fmla="*/ 454297 w 9947147"/>
              <a:gd name="connsiteY1" fmla="*/ 792000 h 792000"/>
              <a:gd name="connsiteX2" fmla="*/ 309341 w 9947147"/>
              <a:gd name="connsiteY2" fmla="*/ 792000 h 792000"/>
              <a:gd name="connsiteX3" fmla="*/ 227147 w 9947147"/>
              <a:gd name="connsiteY3" fmla="*/ 709806 h 792000"/>
              <a:gd name="connsiteX4" fmla="*/ 227147 w 9947147"/>
              <a:gd name="connsiteY4" fmla="*/ 593991 h 792000"/>
              <a:gd name="connsiteX5" fmla="*/ 209299 w 9947147"/>
              <a:gd name="connsiteY5" fmla="*/ 516930 h 792000"/>
              <a:gd name="connsiteX6" fmla="*/ 0 w 9947147"/>
              <a:gd name="connsiteY6" fmla="*/ 396000 h 792000"/>
              <a:gd name="connsiteX7" fmla="*/ 209299 w 9947147"/>
              <a:gd name="connsiteY7" fmla="*/ 275070 h 792000"/>
              <a:gd name="connsiteX8" fmla="*/ 227147 w 9947147"/>
              <a:gd name="connsiteY8" fmla="*/ 198009 h 792000"/>
              <a:gd name="connsiteX9" fmla="*/ 227147 w 9947147"/>
              <a:gd name="connsiteY9" fmla="*/ 82194 h 792000"/>
              <a:gd name="connsiteX10" fmla="*/ 309341 w 9947147"/>
              <a:gd name="connsiteY10" fmla="*/ 0 h 792000"/>
              <a:gd name="connsiteX11" fmla="*/ 454298 w 9947147"/>
              <a:gd name="connsiteY11" fmla="*/ 0 h 792000"/>
              <a:gd name="connsiteX12" fmla="*/ 9864953 w 9947147"/>
              <a:gd name="connsiteY12" fmla="*/ 0 h 792000"/>
              <a:gd name="connsiteX13" fmla="*/ 9947147 w 9947147"/>
              <a:gd name="connsiteY13" fmla="*/ 82194 h 792000"/>
              <a:gd name="connsiteX14" fmla="*/ 9947147 w 9947147"/>
              <a:gd name="connsiteY14" fmla="*/ 709806 h 792000"/>
              <a:gd name="connsiteX15" fmla="*/ 9864953 w 9947147"/>
              <a:gd name="connsiteY15" fmla="*/ 792000 h 792000"/>
            </a:gdLst>
            <a:ahLst/>
            <a:cxnLst/>
            <a:rect l="l" t="t" r="r" b="b"/>
            <a:pathLst>
              <a:path w="9947147" h="792000">
                <a:moveTo>
                  <a:pt x="9864953" y="792000"/>
                </a:moveTo>
                <a:lnTo>
                  <a:pt x="454297" y="792000"/>
                </a:lnTo>
                <a:lnTo>
                  <a:pt x="309341" y="792000"/>
                </a:lnTo>
                <a:cubicBezTo>
                  <a:pt x="263947" y="792000"/>
                  <a:pt x="227147" y="755200"/>
                  <a:pt x="227147" y="709806"/>
                </a:cubicBezTo>
                <a:lnTo>
                  <a:pt x="227147" y="593991"/>
                </a:lnTo>
                <a:lnTo>
                  <a:pt x="209299" y="516930"/>
                </a:lnTo>
                <a:cubicBezTo>
                  <a:pt x="174815" y="445865"/>
                  <a:pt x="94088" y="396000"/>
                  <a:pt x="0" y="396000"/>
                </a:cubicBezTo>
                <a:cubicBezTo>
                  <a:pt x="94088" y="396000"/>
                  <a:pt x="174815" y="346136"/>
                  <a:pt x="209299" y="275070"/>
                </a:cubicBezTo>
                <a:lnTo>
                  <a:pt x="227147" y="198009"/>
                </a:lnTo>
                <a:lnTo>
                  <a:pt x="227147" y="82194"/>
                </a:lnTo>
                <a:cubicBezTo>
                  <a:pt x="227147" y="36800"/>
                  <a:pt x="263947" y="0"/>
                  <a:pt x="309341" y="0"/>
                </a:cubicBezTo>
                <a:lnTo>
                  <a:pt x="454298" y="0"/>
                </a:lnTo>
                <a:lnTo>
                  <a:pt x="9864953" y="0"/>
                </a:lnTo>
                <a:cubicBezTo>
                  <a:pt x="9910347" y="0"/>
                  <a:pt x="9947147" y="36800"/>
                  <a:pt x="9947147" y="82194"/>
                </a:cubicBezTo>
                <a:lnTo>
                  <a:pt x="9947147" y="709806"/>
                </a:lnTo>
                <a:cubicBezTo>
                  <a:pt x="9947147" y="755200"/>
                  <a:pt x="9910347" y="792000"/>
                  <a:pt x="9864953" y="7920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3200" y="1135380"/>
            <a:ext cx="10284051" cy="952395"/>
          </a:xfrm>
          <a:custGeom>
            <a:avLst/>
            <a:gdLst>
              <a:gd name="connsiteX0" fmla="*/ 309343 w 9947149"/>
              <a:gd name="connsiteY0" fmla="*/ 0 h 792000"/>
              <a:gd name="connsiteX1" fmla="*/ 454298 w 9947149"/>
              <a:gd name="connsiteY1" fmla="*/ 0 h 792000"/>
              <a:gd name="connsiteX2" fmla="*/ 9864955 w 9947149"/>
              <a:gd name="connsiteY2" fmla="*/ 0 h 792000"/>
              <a:gd name="connsiteX3" fmla="*/ 9947149 w 9947149"/>
              <a:gd name="connsiteY3" fmla="*/ 82194 h 792000"/>
              <a:gd name="connsiteX4" fmla="*/ 9947149 w 9947149"/>
              <a:gd name="connsiteY4" fmla="*/ 709806 h 792000"/>
              <a:gd name="connsiteX5" fmla="*/ 9864955 w 9947149"/>
              <a:gd name="connsiteY5" fmla="*/ 792000 h 792000"/>
              <a:gd name="connsiteX6" fmla="*/ 454297 w 9947149"/>
              <a:gd name="connsiteY6" fmla="*/ 792000 h 792000"/>
              <a:gd name="connsiteX7" fmla="*/ 309343 w 9947149"/>
              <a:gd name="connsiteY7" fmla="*/ 792000 h 792000"/>
              <a:gd name="connsiteX8" fmla="*/ 227149 w 9947149"/>
              <a:gd name="connsiteY8" fmla="*/ 709806 h 792000"/>
              <a:gd name="connsiteX9" fmla="*/ 227149 w 9947149"/>
              <a:gd name="connsiteY9" fmla="*/ 594005 h 792000"/>
              <a:gd name="connsiteX10" fmla="*/ 227148 w 9947149"/>
              <a:gd name="connsiteY10" fmla="*/ 594000 h 792000"/>
              <a:gd name="connsiteX11" fmla="*/ 227149 w 9947149"/>
              <a:gd name="connsiteY11" fmla="*/ 594000 h 792000"/>
              <a:gd name="connsiteX12" fmla="*/ 0 w 9947149"/>
              <a:gd name="connsiteY12" fmla="*/ 396000 h 792000"/>
              <a:gd name="connsiteX13" fmla="*/ 227149 w 9947149"/>
              <a:gd name="connsiteY13" fmla="*/ 198000 h 792000"/>
              <a:gd name="connsiteX14" fmla="*/ 227149 w 9947149"/>
              <a:gd name="connsiteY14" fmla="*/ 82194 h 792000"/>
              <a:gd name="connsiteX15" fmla="*/ 309343 w 9947149"/>
              <a:gd name="connsiteY15" fmla="*/ 0 h 792000"/>
            </a:gdLst>
            <a:ahLst/>
            <a:cxnLst/>
            <a:rect l="l" t="t" r="r" b="b"/>
            <a:pathLst>
              <a:path w="9947149" h="792000">
                <a:moveTo>
                  <a:pt x="309343" y="0"/>
                </a:moveTo>
                <a:lnTo>
                  <a:pt x="454298" y="0"/>
                </a:lnTo>
                <a:lnTo>
                  <a:pt x="9864955" y="0"/>
                </a:lnTo>
                <a:cubicBezTo>
                  <a:pt x="9910349" y="0"/>
                  <a:pt x="9947149" y="36800"/>
                  <a:pt x="9947149" y="82194"/>
                </a:cubicBezTo>
                <a:lnTo>
                  <a:pt x="9947149" y="709806"/>
                </a:lnTo>
                <a:cubicBezTo>
                  <a:pt x="9947149" y="755200"/>
                  <a:pt x="9910349" y="792000"/>
                  <a:pt x="9864955" y="792000"/>
                </a:cubicBezTo>
                <a:lnTo>
                  <a:pt x="454297" y="792000"/>
                </a:lnTo>
                <a:lnTo>
                  <a:pt x="309343" y="792000"/>
                </a:lnTo>
                <a:cubicBezTo>
                  <a:pt x="263949" y="792000"/>
                  <a:pt x="227149" y="755200"/>
                  <a:pt x="227149" y="709806"/>
                </a:cubicBezTo>
                <a:lnTo>
                  <a:pt x="227149" y="594005"/>
                </a:lnTo>
                <a:lnTo>
                  <a:pt x="227148" y="594000"/>
                </a:lnTo>
                <a:lnTo>
                  <a:pt x="227149" y="594000"/>
                </a:lnTo>
                <a:cubicBezTo>
                  <a:pt x="227149" y="484648"/>
                  <a:pt x="125451" y="396000"/>
                  <a:pt x="0" y="396000"/>
                </a:cubicBezTo>
                <a:cubicBezTo>
                  <a:pt x="125451" y="396000"/>
                  <a:pt x="227149" y="307352"/>
                  <a:pt x="227149" y="198000"/>
                </a:cubicBezTo>
                <a:lnTo>
                  <a:pt x="227149" y="82194"/>
                </a:lnTo>
                <a:cubicBezTo>
                  <a:pt x="227149" y="36800"/>
                  <a:pt x="263949" y="0"/>
                  <a:pt x="30934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90349" y="1249781"/>
            <a:ext cx="9000000" cy="6394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dirty="0"/>
              <a:t>Collinear laser spectroscopy of short-lived nickel isotopes 58–68 and 70Ni was performed.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标题 1"/>
              <p:cNvSpPr txBox="1"/>
              <p:nvPr/>
            </p:nvSpPr>
            <p:spPr>
              <a:xfrm>
                <a:off x="2417746" y="3367216"/>
                <a:ext cx="9093534" cy="612851"/>
              </a:xfrm>
              <a:prstGeom prst="rect">
                <a:avLst/>
              </a:prstGeom>
              <a:noFill/>
              <a:ln cap="sq">
                <a:noFill/>
              </a:ln>
              <a:effectLst/>
            </p:spPr>
            <p:txBody>
              <a:bodyPr vert="horz" wrap="square"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dirty="0"/>
                  <a:t>Extracted mean-square charge radii provide a benchmark for density functional theory and three ab initio methods.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/>
                          <m:t>NNLO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dirty="0"/>
                          <m:t>sat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interaction for ab initio calculations show excellent consistency and agree well with experiment. </a:t>
                </a:r>
                <a:r>
                  <a:rPr lang="en-US" altLang="zh-CN" dirty="0" err="1"/>
                  <a:t>Skyrme</a:t>
                </a:r>
                <a:r>
                  <a:rPr lang="en-US" altLang="zh-CN" dirty="0"/>
                  <a:t>-based DFT matches experiment more closely than </a:t>
                </a:r>
                <a:r>
                  <a:rPr lang="en-US" altLang="zh-CN" dirty="0" err="1"/>
                  <a:t>Fayans</a:t>
                </a:r>
                <a:r>
                  <a:rPr lang="en-US" altLang="zh-CN" dirty="0"/>
                  <a:t>-based functionals.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8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746" y="3367216"/>
                <a:ext cx="9093534" cy="612851"/>
              </a:xfrm>
              <a:prstGeom prst="rect">
                <a:avLst/>
              </a:prstGeom>
              <a:blipFill>
                <a:blip r:embed="rId2"/>
                <a:stretch>
                  <a:fillRect l="-604" t="-77228" r="-1207" b="-102970"/>
                </a:stretch>
              </a:blipFill>
              <a:ln cap="sq"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1"/>
          <p:cNvSpPr txBox="1"/>
          <p:nvPr/>
        </p:nvSpPr>
        <p:spPr>
          <a:xfrm>
            <a:off x="790349" y="5455273"/>
            <a:ext cx="9000000" cy="6394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r>
              <a:rPr lang="en-US" altLang="zh-CN" dirty="0"/>
              <a:t>This combined experimental and theoretical study establishes an accuracy of about 1% for nuclear charge radii in the Ni region.</a:t>
            </a:r>
          </a:p>
        </p:txBody>
      </p:sp>
      <p:sp>
        <p:nvSpPr>
          <p:cNvPr id="11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Summary of the Study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1305049" y="408957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396738" y="500646"/>
            <a:ext cx="244280" cy="24428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1305049" y="6027022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396738" y="6118711"/>
            <a:ext cx="244280" cy="244280"/>
          </a:xfrm>
          <a:prstGeom prst="ellipse">
            <a:avLst/>
          </a:prstGeom>
          <a:gradFill>
            <a:gsLst>
              <a:gs pos="4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" y="0"/>
            <a:ext cx="6347461" cy="6858000"/>
          </a:xfrm>
          <a:custGeom>
            <a:avLst/>
            <a:gdLst>
              <a:gd name="connsiteX0" fmla="*/ 0 w 6347461"/>
              <a:gd name="connsiteY0" fmla="*/ 0 h 6858000"/>
              <a:gd name="connsiteX1" fmla="*/ 6347461 w 6347461"/>
              <a:gd name="connsiteY1" fmla="*/ 0 h 6858000"/>
              <a:gd name="connsiteX2" fmla="*/ 4632961 w 6347461"/>
              <a:gd name="connsiteY2" fmla="*/ 6858000 h 6858000"/>
              <a:gd name="connsiteX3" fmla="*/ 0 w 6347461"/>
              <a:gd name="connsiteY3" fmla="*/ 6858000 h 6858000"/>
            </a:gdLst>
            <a:ahLst/>
            <a:cxnLst/>
            <a:rect l="l" t="t" r="r" b="b"/>
            <a:pathLst>
              <a:path w="6347461" h="6858000">
                <a:moveTo>
                  <a:pt x="0" y="0"/>
                </a:moveTo>
                <a:lnTo>
                  <a:pt x="6347461" y="0"/>
                </a:lnTo>
                <a:lnTo>
                  <a:pt x="463296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27000" dist="127000" algn="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1440180"/>
            <a:ext cx="8543501" cy="3543300"/>
          </a:xfrm>
          <a:custGeom>
            <a:avLst/>
            <a:gdLst>
              <a:gd name="connsiteX0" fmla="*/ 0 w 8543501"/>
              <a:gd name="connsiteY0" fmla="*/ 0 h 3543300"/>
              <a:gd name="connsiteX1" fmla="*/ 8543501 w 8543501"/>
              <a:gd name="connsiteY1" fmla="*/ 0 h 3543300"/>
              <a:gd name="connsiteX2" fmla="*/ 7657676 w 8543501"/>
              <a:gd name="connsiteY2" fmla="*/ 3543300 h 3543300"/>
              <a:gd name="connsiteX3" fmla="*/ 0 w 8543501"/>
              <a:gd name="connsiteY3" fmla="*/ 3543300 h 3543300"/>
            </a:gdLst>
            <a:ahLst/>
            <a:cxnLst/>
            <a:rect l="l" t="t" r="r" b="b"/>
            <a:pathLst>
              <a:path w="8543501" h="3543300">
                <a:moveTo>
                  <a:pt x="0" y="0"/>
                </a:moveTo>
                <a:lnTo>
                  <a:pt x="8543501" y="0"/>
                </a:lnTo>
                <a:lnTo>
                  <a:pt x="7657676" y="3543300"/>
                </a:lnTo>
                <a:lnTo>
                  <a:pt x="0" y="35433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4364" y="5276975"/>
            <a:ext cx="112335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汇报人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551622" y="5258660"/>
            <a:ext cx="255713" cy="27699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64364" y="5902598"/>
            <a:ext cx="1123353" cy="2769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时   间</a:t>
            </a:r>
            <a:endParaRPr kumimoji="1" lang="zh-CN" altLang="en-US" dirty="0"/>
          </a:p>
        </p:txBody>
      </p:sp>
      <p:sp>
        <p:nvSpPr>
          <p:cNvPr id="22" name="标题 1"/>
          <p:cNvSpPr txBox="1"/>
          <p:nvPr/>
        </p:nvSpPr>
        <p:spPr>
          <a:xfrm>
            <a:off x="551622" y="5884283"/>
            <a:ext cx="255713" cy="276999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94275" y="3342766"/>
            <a:ext cx="7248274" cy="1629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22157" y="2503806"/>
            <a:ext cx="9925803" cy="20817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</a:rPr>
              <a:t>Thanks for your attention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4000"/>
                </a:schemeClr>
              </a:gs>
              <a:gs pos="100000">
                <a:schemeClr val="bg1"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921602" y="617436"/>
            <a:ext cx="4333238" cy="92333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5400" dirty="0">
                <a:ln w="12700">
                  <a:noFill/>
                </a:ln>
                <a:solidFill>
                  <a:srgbClr val="397D54">
                    <a:alpha val="100000"/>
                  </a:srgbClr>
                </a:solidFill>
                <a:latin typeface="OPPOSans H"/>
                <a:ea typeface="OPPOSans H"/>
              </a:rPr>
              <a:t>CONTENTS</a:t>
            </a:r>
            <a:endParaRPr kumimoji="1"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51034" y="404998"/>
            <a:ext cx="223679" cy="143861"/>
            <a:chOff x="651034" y="404998"/>
            <a:chExt cx="223679" cy="143861"/>
          </a:xfrm>
        </p:grpSpPr>
        <p:cxnSp>
          <p:nvCxnSpPr>
            <p:cNvPr id="6" name="标题 1"/>
            <p:cNvCxnSpPr/>
            <p:nvPr/>
          </p:nvCxnSpPr>
          <p:spPr>
            <a:xfrm>
              <a:off x="651034" y="548859"/>
              <a:ext cx="223679" cy="0"/>
            </a:xfrm>
            <a:prstGeom prst="straightConnector1">
              <a:avLst/>
            </a:prstGeom>
            <a:noFill/>
            <a:ln w="15875" cap="rnd">
              <a:solidFill>
                <a:schemeClr val="tx1">
                  <a:lumMod val="75000"/>
                  <a:lumOff val="25000"/>
                  <a:alpha val="50000"/>
                </a:schemeClr>
              </a:solidFill>
              <a:round/>
            </a:ln>
          </p:spPr>
        </p:cxnSp>
        <p:cxnSp>
          <p:nvCxnSpPr>
            <p:cNvPr id="7" name="标题 1"/>
            <p:cNvCxnSpPr/>
            <p:nvPr/>
          </p:nvCxnSpPr>
          <p:spPr>
            <a:xfrm>
              <a:off x="651034" y="476929"/>
              <a:ext cx="223679" cy="0"/>
            </a:xfrm>
            <a:prstGeom prst="straightConnector1">
              <a:avLst/>
            </a:prstGeom>
            <a:noFill/>
            <a:ln w="15875" cap="rnd">
              <a:solidFill>
                <a:schemeClr val="accent1">
                  <a:alpha val="50000"/>
                </a:schemeClr>
              </a:solidFill>
              <a:round/>
            </a:ln>
          </p:spPr>
        </p:cxnSp>
        <p:cxnSp>
          <p:nvCxnSpPr>
            <p:cNvPr id="8" name="标题 1"/>
            <p:cNvCxnSpPr/>
            <p:nvPr/>
          </p:nvCxnSpPr>
          <p:spPr>
            <a:xfrm>
              <a:off x="651034" y="404998"/>
              <a:ext cx="223679" cy="0"/>
            </a:xfrm>
            <a:prstGeom prst="straightConnector1">
              <a:avLst/>
            </a:prstGeom>
            <a:noFill/>
            <a:ln w="15875" cap="rnd">
              <a:solidFill>
                <a:schemeClr val="tx1">
                  <a:lumMod val="75000"/>
                  <a:lumOff val="25000"/>
                  <a:alpha val="50000"/>
                </a:schemeClr>
              </a:solidFill>
              <a:round/>
            </a:ln>
          </p:spPr>
        </p:cxnSp>
      </p:grpSp>
      <p:sp>
        <p:nvSpPr>
          <p:cNvPr id="9" name="标题 1"/>
          <p:cNvSpPr txBox="1"/>
          <p:nvPr/>
        </p:nvSpPr>
        <p:spPr>
          <a:xfrm>
            <a:off x="934541" y="2315253"/>
            <a:ext cx="2303916" cy="3410857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algn="ctr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37575" y="4179988"/>
            <a:ext cx="2097848" cy="15461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397D5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Motivation and Background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463787" y="2706273"/>
            <a:ext cx="1245424" cy="124542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03200" dist="76200" dir="2700000" algn="tl" rotWithShape="0">
              <a:srgbClr val="000000">
                <a:alpha val="3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79999" y="3022484"/>
            <a:ext cx="613003" cy="613003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34541" y="5665785"/>
            <a:ext cx="2291352" cy="60325"/>
          </a:xfrm>
          <a:custGeom>
            <a:avLst/>
            <a:gdLst>
              <a:gd name="connsiteX0" fmla="*/ 0 w 2291352"/>
              <a:gd name="connsiteY0" fmla="*/ 0 h 60325"/>
              <a:gd name="connsiteX1" fmla="*/ 2291352 w 2291352"/>
              <a:gd name="connsiteY1" fmla="*/ 0 h 60325"/>
              <a:gd name="connsiteX2" fmla="*/ 2290448 w 2291352"/>
              <a:gd name="connsiteY2" fmla="*/ 4476 h 60325"/>
              <a:gd name="connsiteX3" fmla="*/ 2206192 w 2291352"/>
              <a:gd name="connsiteY3" fmla="*/ 60325 h 60325"/>
              <a:gd name="connsiteX4" fmla="*/ 85160 w 2291352"/>
              <a:gd name="connsiteY4" fmla="*/ 60325 h 60325"/>
              <a:gd name="connsiteX5" fmla="*/ 904 w 2291352"/>
              <a:gd name="connsiteY5" fmla="*/ 4476 h 60325"/>
              <a:gd name="connsiteX6" fmla="*/ 0 w 2291352"/>
              <a:gd name="connsiteY6" fmla="*/ 0 h 60325"/>
            </a:gdLst>
            <a:ahLst/>
            <a:cxnLst/>
            <a:rect l="l" t="t" r="r" b="b"/>
            <a:pathLst>
              <a:path w="2291352" h="60325">
                <a:moveTo>
                  <a:pt x="0" y="0"/>
                </a:moveTo>
                <a:lnTo>
                  <a:pt x="2291352" y="0"/>
                </a:lnTo>
                <a:lnTo>
                  <a:pt x="2290448" y="4476"/>
                </a:lnTo>
                <a:cubicBezTo>
                  <a:pt x="2276567" y="37296"/>
                  <a:pt x="2244069" y="60325"/>
                  <a:pt x="2206192" y="60325"/>
                </a:cubicBezTo>
                <a:lnTo>
                  <a:pt x="85160" y="60325"/>
                </a:lnTo>
                <a:cubicBezTo>
                  <a:pt x="47284" y="60325"/>
                  <a:pt x="14786" y="37296"/>
                  <a:pt x="904" y="44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607542" y="2315253"/>
            <a:ext cx="2303916" cy="3410857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algn="ctr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710576" y="4179988"/>
            <a:ext cx="2097848" cy="15461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397D5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Theoretical Framework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136788" y="2706273"/>
            <a:ext cx="1245424" cy="124542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03200" dist="76200" dir="2700000" algn="tl" rotWithShape="0">
              <a:srgbClr val="000000">
                <a:alpha val="3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91119" y="3022484"/>
            <a:ext cx="536764" cy="613003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607542" y="5665785"/>
            <a:ext cx="2291352" cy="60325"/>
          </a:xfrm>
          <a:custGeom>
            <a:avLst/>
            <a:gdLst>
              <a:gd name="connsiteX0" fmla="*/ 0 w 2291352"/>
              <a:gd name="connsiteY0" fmla="*/ 0 h 60325"/>
              <a:gd name="connsiteX1" fmla="*/ 2291352 w 2291352"/>
              <a:gd name="connsiteY1" fmla="*/ 0 h 60325"/>
              <a:gd name="connsiteX2" fmla="*/ 2290448 w 2291352"/>
              <a:gd name="connsiteY2" fmla="*/ 4476 h 60325"/>
              <a:gd name="connsiteX3" fmla="*/ 2206192 w 2291352"/>
              <a:gd name="connsiteY3" fmla="*/ 60325 h 60325"/>
              <a:gd name="connsiteX4" fmla="*/ 85160 w 2291352"/>
              <a:gd name="connsiteY4" fmla="*/ 60325 h 60325"/>
              <a:gd name="connsiteX5" fmla="*/ 904 w 2291352"/>
              <a:gd name="connsiteY5" fmla="*/ 4476 h 60325"/>
              <a:gd name="connsiteX6" fmla="*/ 0 w 2291352"/>
              <a:gd name="connsiteY6" fmla="*/ 0 h 60325"/>
            </a:gdLst>
            <a:ahLst/>
            <a:cxnLst/>
            <a:rect l="l" t="t" r="r" b="b"/>
            <a:pathLst>
              <a:path w="2291352" h="60325">
                <a:moveTo>
                  <a:pt x="0" y="0"/>
                </a:moveTo>
                <a:lnTo>
                  <a:pt x="2291352" y="0"/>
                </a:lnTo>
                <a:lnTo>
                  <a:pt x="2290448" y="4476"/>
                </a:lnTo>
                <a:cubicBezTo>
                  <a:pt x="2276567" y="37296"/>
                  <a:pt x="2244069" y="60325"/>
                  <a:pt x="2206192" y="60325"/>
                </a:cubicBezTo>
                <a:lnTo>
                  <a:pt x="85160" y="60325"/>
                </a:lnTo>
                <a:cubicBezTo>
                  <a:pt x="47284" y="60325"/>
                  <a:pt x="14786" y="37296"/>
                  <a:pt x="904" y="44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280543" y="2315253"/>
            <a:ext cx="2303916" cy="3410857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algn="ctr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383577" y="4179988"/>
            <a:ext cx="2097848" cy="15461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397D5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Results and Analysis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6809789" y="2706273"/>
            <a:ext cx="1245424" cy="124542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03200" dist="76200" dir="2700000" algn="tl" rotWithShape="0">
              <a:srgbClr val="000000">
                <a:alpha val="3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126001" y="3060648"/>
            <a:ext cx="613003" cy="536675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6280543" y="5665785"/>
            <a:ext cx="2291352" cy="60325"/>
          </a:xfrm>
          <a:custGeom>
            <a:avLst/>
            <a:gdLst>
              <a:gd name="connsiteX0" fmla="*/ 0 w 2291352"/>
              <a:gd name="connsiteY0" fmla="*/ 0 h 60325"/>
              <a:gd name="connsiteX1" fmla="*/ 2291352 w 2291352"/>
              <a:gd name="connsiteY1" fmla="*/ 0 h 60325"/>
              <a:gd name="connsiteX2" fmla="*/ 2290448 w 2291352"/>
              <a:gd name="connsiteY2" fmla="*/ 4476 h 60325"/>
              <a:gd name="connsiteX3" fmla="*/ 2206192 w 2291352"/>
              <a:gd name="connsiteY3" fmla="*/ 60325 h 60325"/>
              <a:gd name="connsiteX4" fmla="*/ 85160 w 2291352"/>
              <a:gd name="connsiteY4" fmla="*/ 60325 h 60325"/>
              <a:gd name="connsiteX5" fmla="*/ 904 w 2291352"/>
              <a:gd name="connsiteY5" fmla="*/ 4476 h 60325"/>
              <a:gd name="connsiteX6" fmla="*/ 0 w 2291352"/>
              <a:gd name="connsiteY6" fmla="*/ 0 h 60325"/>
            </a:gdLst>
            <a:ahLst/>
            <a:cxnLst/>
            <a:rect l="l" t="t" r="r" b="b"/>
            <a:pathLst>
              <a:path w="2291352" h="60325">
                <a:moveTo>
                  <a:pt x="0" y="0"/>
                </a:moveTo>
                <a:lnTo>
                  <a:pt x="2291352" y="0"/>
                </a:lnTo>
                <a:lnTo>
                  <a:pt x="2290448" y="4476"/>
                </a:lnTo>
                <a:cubicBezTo>
                  <a:pt x="2276567" y="37296"/>
                  <a:pt x="2244069" y="60325"/>
                  <a:pt x="2206192" y="60325"/>
                </a:cubicBezTo>
                <a:lnTo>
                  <a:pt x="85160" y="60325"/>
                </a:lnTo>
                <a:cubicBezTo>
                  <a:pt x="47284" y="60325"/>
                  <a:pt x="14786" y="37296"/>
                  <a:pt x="904" y="44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953544" y="2315253"/>
            <a:ext cx="2303916" cy="3410857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127000" algn="ctr" rotWithShape="0">
              <a:schemeClr val="accent1">
                <a:alpha val="16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9056578" y="4179988"/>
            <a:ext cx="2097848" cy="15461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20000"/>
              </a:lnSpc>
            </a:pPr>
            <a:r>
              <a:rPr kumimoji="1" lang="en-US" altLang="zh-CN" sz="2000" dirty="0">
                <a:ln w="12700">
                  <a:noFill/>
                </a:ln>
                <a:solidFill>
                  <a:srgbClr val="397D54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Summary</a:t>
            </a:r>
            <a:endParaRPr kumimoji="1" lang="zh-CN" altLang="en-US" dirty="0"/>
          </a:p>
        </p:txBody>
      </p:sp>
      <p:sp>
        <p:nvSpPr>
          <p:cNvPr id="26" name="标题 1"/>
          <p:cNvSpPr txBox="1"/>
          <p:nvPr/>
        </p:nvSpPr>
        <p:spPr>
          <a:xfrm>
            <a:off x="9482790" y="2706273"/>
            <a:ext cx="1245424" cy="124542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203200" dist="76200" dir="2700000" algn="tl" rotWithShape="0">
              <a:srgbClr val="000000">
                <a:alpha val="34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799002" y="3075465"/>
            <a:ext cx="613003" cy="507040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953544" y="5665785"/>
            <a:ext cx="2291352" cy="60325"/>
          </a:xfrm>
          <a:custGeom>
            <a:avLst/>
            <a:gdLst>
              <a:gd name="connsiteX0" fmla="*/ 0 w 2291352"/>
              <a:gd name="connsiteY0" fmla="*/ 0 h 60325"/>
              <a:gd name="connsiteX1" fmla="*/ 2291352 w 2291352"/>
              <a:gd name="connsiteY1" fmla="*/ 0 h 60325"/>
              <a:gd name="connsiteX2" fmla="*/ 2290448 w 2291352"/>
              <a:gd name="connsiteY2" fmla="*/ 4476 h 60325"/>
              <a:gd name="connsiteX3" fmla="*/ 2206192 w 2291352"/>
              <a:gd name="connsiteY3" fmla="*/ 60325 h 60325"/>
              <a:gd name="connsiteX4" fmla="*/ 85160 w 2291352"/>
              <a:gd name="connsiteY4" fmla="*/ 60325 h 60325"/>
              <a:gd name="connsiteX5" fmla="*/ 904 w 2291352"/>
              <a:gd name="connsiteY5" fmla="*/ 4476 h 60325"/>
              <a:gd name="connsiteX6" fmla="*/ 0 w 2291352"/>
              <a:gd name="connsiteY6" fmla="*/ 0 h 60325"/>
            </a:gdLst>
            <a:ahLst/>
            <a:cxnLst/>
            <a:rect l="l" t="t" r="r" b="b"/>
            <a:pathLst>
              <a:path w="2291352" h="60325">
                <a:moveTo>
                  <a:pt x="0" y="0"/>
                </a:moveTo>
                <a:lnTo>
                  <a:pt x="2291352" y="0"/>
                </a:lnTo>
                <a:lnTo>
                  <a:pt x="2290448" y="4476"/>
                </a:lnTo>
                <a:cubicBezTo>
                  <a:pt x="2276567" y="37296"/>
                  <a:pt x="2244069" y="60325"/>
                  <a:pt x="2206192" y="60325"/>
                </a:cubicBezTo>
                <a:lnTo>
                  <a:pt x="85160" y="60325"/>
                </a:lnTo>
                <a:cubicBezTo>
                  <a:pt x="47284" y="60325"/>
                  <a:pt x="14786" y="37296"/>
                  <a:pt x="904" y="44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673121" y="622788"/>
            <a:ext cx="8215053" cy="5612425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722" b="722"/>
          <a:stretch>
            <a:fillRect/>
          </a:stretch>
        </p:blipFill>
        <p:spPr>
          <a:xfrm flipH="1">
            <a:off x="909352" y="847295"/>
            <a:ext cx="6955263" cy="5163410"/>
          </a:xfrm>
          <a:custGeom>
            <a:avLst/>
            <a:gdLst>
              <a:gd name="connsiteX0" fmla="*/ 8215053 w 8215053"/>
              <a:gd name="connsiteY0" fmla="*/ 0 h 5163410"/>
              <a:gd name="connsiteX1" fmla="*/ 0 w 8215053"/>
              <a:gd name="connsiteY1" fmla="*/ 0 h 5163410"/>
              <a:gd name="connsiteX2" fmla="*/ 0 w 8215053"/>
              <a:gd name="connsiteY2" fmla="*/ 5163410 h 5163410"/>
              <a:gd name="connsiteX3" fmla="*/ 8215053 w 8215053"/>
              <a:gd name="connsiteY3" fmla="*/ 5163410 h 5163410"/>
            </a:gdLst>
            <a:ahLst/>
            <a:cxnLst/>
            <a:rect l="l" t="t" r="r" b="b"/>
            <a:pathLst>
              <a:path w="8215053" h="5163410">
                <a:moveTo>
                  <a:pt x="8215053" y="0"/>
                </a:moveTo>
                <a:lnTo>
                  <a:pt x="0" y="0"/>
                </a:lnTo>
                <a:lnTo>
                  <a:pt x="0" y="5163410"/>
                </a:lnTo>
                <a:lnTo>
                  <a:pt x="8215053" y="51634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flipH="1">
            <a:off x="5844538" y="0"/>
            <a:ext cx="6347461" cy="6858000"/>
          </a:xfrm>
          <a:custGeom>
            <a:avLst/>
            <a:gdLst>
              <a:gd name="connsiteX0" fmla="*/ 0 w 6347461"/>
              <a:gd name="connsiteY0" fmla="*/ 0 h 6858000"/>
              <a:gd name="connsiteX1" fmla="*/ 6347461 w 6347461"/>
              <a:gd name="connsiteY1" fmla="*/ 0 h 6858000"/>
              <a:gd name="connsiteX2" fmla="*/ 4632961 w 6347461"/>
              <a:gd name="connsiteY2" fmla="*/ 6858000 h 6858000"/>
              <a:gd name="connsiteX3" fmla="*/ 0 w 6347461"/>
              <a:gd name="connsiteY3" fmla="*/ 6858000 h 6858000"/>
            </a:gdLst>
            <a:ahLst/>
            <a:cxnLst/>
            <a:rect l="l" t="t" r="r" b="b"/>
            <a:pathLst>
              <a:path w="6347461" h="6858000">
                <a:moveTo>
                  <a:pt x="0" y="0"/>
                </a:moveTo>
                <a:lnTo>
                  <a:pt x="6347461" y="0"/>
                </a:lnTo>
                <a:lnTo>
                  <a:pt x="463296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27000" dist="127000" algn="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824000" y="1386840"/>
            <a:ext cx="10368000" cy="4084320"/>
          </a:xfrm>
          <a:custGeom>
            <a:avLst/>
            <a:gdLst>
              <a:gd name="connsiteX0" fmla="*/ 0 w 8543501"/>
              <a:gd name="connsiteY0" fmla="*/ 0 h 3543300"/>
              <a:gd name="connsiteX1" fmla="*/ 8543501 w 8543501"/>
              <a:gd name="connsiteY1" fmla="*/ 0 h 3543300"/>
              <a:gd name="connsiteX2" fmla="*/ 7657676 w 8543501"/>
              <a:gd name="connsiteY2" fmla="*/ 3543300 h 3543300"/>
              <a:gd name="connsiteX3" fmla="*/ 0 w 8543501"/>
              <a:gd name="connsiteY3" fmla="*/ 3543300 h 3543300"/>
            </a:gdLst>
            <a:ahLst/>
            <a:cxnLst/>
            <a:rect l="l" t="t" r="r" b="b"/>
            <a:pathLst>
              <a:path w="8543501" h="3543300">
                <a:moveTo>
                  <a:pt x="0" y="0"/>
                </a:moveTo>
                <a:lnTo>
                  <a:pt x="8543501" y="0"/>
                </a:lnTo>
                <a:lnTo>
                  <a:pt x="7657676" y="3543300"/>
                </a:lnTo>
                <a:lnTo>
                  <a:pt x="0" y="35433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48788" y="2254444"/>
            <a:ext cx="6482985" cy="22983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Motivation and Background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39508" y="679949"/>
            <a:ext cx="2590187" cy="321645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0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9525" cap="flat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476" y="408957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0165" y="500646"/>
            <a:ext cx="244280" cy="24428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8476" y="6027022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0165" y="6118711"/>
            <a:ext cx="244280" cy="24428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03713" y="243857"/>
            <a:ext cx="1846077" cy="39123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 dirty="0">
                <a:ln w="254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/>
                <a:ea typeface="Source Han Sans CN Bold"/>
                <a:cs typeface="Source Han Sans CN Bold"/>
              </a:rPr>
              <a:t>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611024" y="2050058"/>
            <a:ext cx="54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Motivation</a:t>
            </a:r>
            <a:endParaRPr kumimoji="1" lang="zh-CN" altLang="en-US" dirty="0"/>
          </a:p>
        </p:txBody>
      </p:sp>
      <p:sp>
        <p:nvSpPr>
          <p:cNvPr id="14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1D1D676-B6AE-9871-D457-B02FD2E96C2A}"/>
              </a:ext>
            </a:extLst>
          </p:cNvPr>
          <p:cNvSpPr txBox="1"/>
          <p:nvPr/>
        </p:nvSpPr>
        <p:spPr>
          <a:xfrm>
            <a:off x="637340" y="1605280"/>
            <a:ext cx="4224220" cy="1264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50AC514-3C24-C7A9-8BA7-D5F92B2A73B6}"/>
              </a:ext>
            </a:extLst>
          </p:cNvPr>
          <p:cNvSpPr txBox="1">
            <a:spLocks/>
          </p:cNvSpPr>
          <p:nvPr/>
        </p:nvSpPr>
        <p:spPr>
          <a:xfrm>
            <a:off x="325120" y="1166018"/>
            <a:ext cx="10906760" cy="4525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Nuclear charge radii are an important probe for nuclear structure.</a:t>
            </a:r>
            <a:endParaRPr lang="en-US" dirty="0"/>
          </a:p>
          <a:p>
            <a:r>
              <a:rPr lang="en-US" dirty="0"/>
              <a:t>- Accurate description of nuclear charge radii is a key benchmark for nuclear structure theory.</a:t>
            </a:r>
          </a:p>
          <a:p>
            <a:r>
              <a:rPr lang="en-US" dirty="0"/>
              <a:t>- Nickel (Z=28) is the last unexplored ‘magic’ isotopic chain in this mass region.</a:t>
            </a:r>
          </a:p>
          <a:p>
            <a:r>
              <a:rPr lang="en-US" dirty="0"/>
              <a:t>- Previous data existed only for 68Ni; this work extends to 59,63,65–67,70Ni.        </a:t>
            </a:r>
            <a:r>
              <a:rPr lang="en-US" altLang="zh-CN" sz="2000" dirty="0"/>
              <a:t>Phys. Rev. Lett. 124, 132502 (2020) </a:t>
            </a:r>
            <a:br>
              <a:rPr lang="en-US" altLang="zh-CN" dirty="0"/>
            </a:br>
            <a:endParaRPr lang="en-US" sz="2000" dirty="0"/>
          </a:p>
          <a:p>
            <a:r>
              <a:rPr lang="en-US" dirty="0"/>
              <a:t>- Comparison with three ab initio methods and two density functional theory (DFT) approaches.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3C550720-CBCE-6CDD-BDAD-1C41194E15EC}"/>
              </a:ext>
            </a:extLst>
          </p:cNvPr>
          <p:cNvSpPr txBox="1"/>
          <p:nvPr/>
        </p:nvSpPr>
        <p:spPr>
          <a:xfrm>
            <a:off x="0" y="5588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4000"/>
                </a:schemeClr>
              </a:gs>
              <a:gs pos="100000">
                <a:schemeClr val="bg1"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673121" y="622788"/>
            <a:ext cx="8215053" cy="5612425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722" b="722"/>
          <a:stretch>
            <a:fillRect/>
          </a:stretch>
        </p:blipFill>
        <p:spPr>
          <a:xfrm flipH="1">
            <a:off x="909352" y="847295"/>
            <a:ext cx="6955263" cy="5163410"/>
          </a:xfrm>
          <a:custGeom>
            <a:avLst/>
            <a:gdLst>
              <a:gd name="connsiteX0" fmla="*/ 8215053 w 8215053"/>
              <a:gd name="connsiteY0" fmla="*/ 0 h 5163410"/>
              <a:gd name="connsiteX1" fmla="*/ 0 w 8215053"/>
              <a:gd name="connsiteY1" fmla="*/ 0 h 5163410"/>
              <a:gd name="connsiteX2" fmla="*/ 0 w 8215053"/>
              <a:gd name="connsiteY2" fmla="*/ 5163410 h 5163410"/>
              <a:gd name="connsiteX3" fmla="*/ 8215053 w 8215053"/>
              <a:gd name="connsiteY3" fmla="*/ 5163410 h 5163410"/>
            </a:gdLst>
            <a:ahLst/>
            <a:cxnLst/>
            <a:rect l="l" t="t" r="r" b="b"/>
            <a:pathLst>
              <a:path w="8215053" h="5163410">
                <a:moveTo>
                  <a:pt x="8215053" y="0"/>
                </a:moveTo>
                <a:lnTo>
                  <a:pt x="0" y="0"/>
                </a:lnTo>
                <a:lnTo>
                  <a:pt x="0" y="5163410"/>
                </a:lnTo>
                <a:lnTo>
                  <a:pt x="8215053" y="516341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 flipH="1">
            <a:off x="5844538" y="0"/>
            <a:ext cx="6347461" cy="6858000"/>
          </a:xfrm>
          <a:custGeom>
            <a:avLst/>
            <a:gdLst>
              <a:gd name="connsiteX0" fmla="*/ 0 w 6347461"/>
              <a:gd name="connsiteY0" fmla="*/ 0 h 6858000"/>
              <a:gd name="connsiteX1" fmla="*/ 6347461 w 6347461"/>
              <a:gd name="connsiteY1" fmla="*/ 0 h 6858000"/>
              <a:gd name="connsiteX2" fmla="*/ 4632961 w 6347461"/>
              <a:gd name="connsiteY2" fmla="*/ 6858000 h 6858000"/>
              <a:gd name="connsiteX3" fmla="*/ 0 w 6347461"/>
              <a:gd name="connsiteY3" fmla="*/ 6858000 h 6858000"/>
            </a:gdLst>
            <a:ahLst/>
            <a:cxnLst/>
            <a:rect l="l" t="t" r="r" b="b"/>
            <a:pathLst>
              <a:path w="6347461" h="6858000">
                <a:moveTo>
                  <a:pt x="0" y="0"/>
                </a:moveTo>
                <a:lnTo>
                  <a:pt x="6347461" y="0"/>
                </a:lnTo>
                <a:lnTo>
                  <a:pt x="463296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sq">
            <a:noFill/>
            <a:miter/>
          </a:ln>
          <a:effectLst>
            <a:outerShdw blurRad="127000" dist="127000" algn="l" rotWithShape="0">
              <a:schemeClr val="accent2">
                <a:lumMod val="50000"/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824000" y="1386840"/>
            <a:ext cx="10368000" cy="4084320"/>
          </a:xfrm>
          <a:custGeom>
            <a:avLst/>
            <a:gdLst>
              <a:gd name="connsiteX0" fmla="*/ 0 w 8543501"/>
              <a:gd name="connsiteY0" fmla="*/ 0 h 3543300"/>
              <a:gd name="connsiteX1" fmla="*/ 8543501 w 8543501"/>
              <a:gd name="connsiteY1" fmla="*/ 0 h 3543300"/>
              <a:gd name="connsiteX2" fmla="*/ 7657676 w 8543501"/>
              <a:gd name="connsiteY2" fmla="*/ 3543300 h 3543300"/>
              <a:gd name="connsiteX3" fmla="*/ 0 w 8543501"/>
              <a:gd name="connsiteY3" fmla="*/ 3543300 h 3543300"/>
            </a:gdLst>
            <a:ahLst/>
            <a:cxnLst/>
            <a:rect l="l" t="t" r="r" b="b"/>
            <a:pathLst>
              <a:path w="8543501" h="3543300">
                <a:moveTo>
                  <a:pt x="0" y="0"/>
                </a:moveTo>
                <a:lnTo>
                  <a:pt x="8543501" y="0"/>
                </a:lnTo>
                <a:lnTo>
                  <a:pt x="7657676" y="3543300"/>
                </a:lnTo>
                <a:lnTo>
                  <a:pt x="0" y="35433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5000"/>
                </a:schemeClr>
              </a:gs>
              <a:gs pos="97000">
                <a:schemeClr val="accent1">
                  <a:lumMod val="75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248788" y="2254444"/>
            <a:ext cx="6482985" cy="22983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5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Theoretical Framework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8476" y="408957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40165" y="500646"/>
            <a:ext cx="244280" cy="24428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48476" y="6027022"/>
            <a:ext cx="427659" cy="427659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40165" y="6118711"/>
            <a:ext cx="244280" cy="244280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03713" y="243857"/>
            <a:ext cx="1846077" cy="391236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1500" dirty="0">
                <a:ln w="25400">
                  <a:solidFill>
                    <a:srgbClr val="FFFFFF">
                      <a:alpha val="100000"/>
                    </a:srgbClr>
                  </a:solidFill>
                </a:ln>
                <a:noFill/>
                <a:latin typeface="Source Han Sans CN Bold"/>
                <a:ea typeface="Source Han Sans CN Bold"/>
                <a:cs typeface="Source Han Sans CN Bold"/>
              </a:rPr>
              <a:t>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 txBox="1"/>
          <p:nvPr/>
        </p:nvSpPr>
        <p:spPr>
          <a:xfrm rot="16200000">
            <a:off x="8176344" y="2904413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>
            <a:outerShdw blurRad="127000" dist="38100" dir="10800000" algn="t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8238419" y="2904412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How to determine charge radius.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C3456D1-06C8-52E2-196C-BA7F9B6ACBCE}"/>
              </a:ext>
            </a:extLst>
          </p:cNvPr>
          <p:cNvSpPr txBox="1"/>
          <p:nvPr/>
        </p:nvSpPr>
        <p:spPr>
          <a:xfrm>
            <a:off x="369207" y="1188231"/>
            <a:ext cx="962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ea typeface="Source Han Sans"/>
              </a:rPr>
              <a:t>Outer atomic electrons may serve as a probe of the nuclear structure. The isotope shift of optical transitions has two case: field shift (FS) and mass shift (MS)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49C942-9ED4-0EC0-FB20-C56868815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46" y="1915814"/>
            <a:ext cx="4204640" cy="10857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9C97D9A-8AB6-D0B9-4E78-BD1907040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39" y="1747005"/>
            <a:ext cx="2347703" cy="8037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858AEA-C68D-90AE-66A4-FF8C49E6B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948" y="2593996"/>
            <a:ext cx="2162175" cy="7905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D6FD66-3AEA-E25D-1523-9068B70C6D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390" y="3473430"/>
            <a:ext cx="6629400" cy="10477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664ACB-B928-EA1D-6F4C-6ACD9E01E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748" y="4878226"/>
            <a:ext cx="8010525" cy="13239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445C273-1624-D4BB-AE97-F6B77ACFB469}"/>
              </a:ext>
            </a:extLst>
          </p:cNvPr>
          <p:cNvSpPr txBox="1"/>
          <p:nvPr/>
        </p:nvSpPr>
        <p:spPr>
          <a:xfrm>
            <a:off x="322860" y="6117307"/>
            <a:ext cx="9789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use a King fit procedure to extract the mass and field-shift constants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67CFEF0-5667-0626-0747-05DEABE4C315}"/>
              </a:ext>
            </a:extLst>
          </p:cNvPr>
          <p:cNvSpPr txBox="1"/>
          <p:nvPr/>
        </p:nvSpPr>
        <p:spPr>
          <a:xfrm>
            <a:off x="399060" y="4737501"/>
            <a:ext cx="438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Keep in terms of the first order</a:t>
            </a:r>
            <a:endParaRPr lang="zh-CN" altLang="en-US" dirty="0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5571B451-1F82-8CBC-B7E3-0B60B46E7CD0}"/>
              </a:ext>
            </a:extLst>
          </p:cNvPr>
          <p:cNvSpPr txBox="1"/>
          <p:nvPr/>
        </p:nvSpPr>
        <p:spPr>
          <a:xfrm>
            <a:off x="0" y="4443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4000"/>
                </a:schemeClr>
              </a:gs>
              <a:gs pos="100000">
                <a:schemeClr val="bg1"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68DF6-CAC8-04CD-5FAB-452BA594C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5658D2BD-7241-E69A-4818-274B62DEC56A}"/>
              </a:ext>
            </a:extLst>
          </p:cNvPr>
          <p:cNvSpPr txBox="1"/>
          <p:nvPr/>
        </p:nvSpPr>
        <p:spPr>
          <a:xfrm rot="16200000">
            <a:off x="8176344" y="2904413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>
            <a:outerShdw blurRad="127000" dist="38100" dir="10800000" algn="t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14D7244F-C94F-01FF-5451-1D46A8D7F427}"/>
              </a:ext>
            </a:extLst>
          </p:cNvPr>
          <p:cNvSpPr txBox="1"/>
          <p:nvPr/>
        </p:nvSpPr>
        <p:spPr>
          <a:xfrm rot="16200000">
            <a:off x="8238419" y="2904412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48D14F9D-A484-3120-178B-94D2A13A0C21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Experimental setup.</a:t>
            </a:r>
            <a:endParaRPr kumimoji="1" lang="zh-CN" alt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91C22FFB-38DC-CBB6-AFE9-9B9B09517687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9B0C2F69-E285-0DFC-6792-2075F3427EDE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>
            <a:extLst>
              <a:ext uri="{FF2B5EF4-FFF2-40B4-BE49-F238E27FC236}">
                <a16:creationId xmlns:a16="http://schemas.microsoft.com/office/drawing/2014/main" id="{F6FAD2FE-678F-F67A-9AB7-015C17F74899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8CF2AE-F8ED-91AC-88FE-6CA302CA13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240" y="1266725"/>
                <a:ext cx="10048240" cy="452596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- Nickel isotopes produced by 1.4 GeV proton beam on uranium carbide target. </a:t>
                </a:r>
              </a:p>
              <a:p>
                <a:r>
                  <a:rPr lang="en-US" sz="2400" dirty="0"/>
                  <a:t>- </a:t>
                </a:r>
                <a:r>
                  <a:rPr lang="en-US" altLang="zh-CN" sz="2400" dirty="0"/>
                  <a:t>Ions were formed by resonant laser ionization with RILIS. </a:t>
                </a:r>
              </a:p>
              <a:p>
                <a:r>
                  <a:rPr lang="en-US" altLang="zh-CN" sz="2400" dirty="0"/>
                  <a:t>- Mass selection in a high resolution mass separator, injected into the radio-frequency quadrupole (RFQ)</a:t>
                </a:r>
                <a:endParaRPr lang="en-US" sz="2400" dirty="0"/>
              </a:p>
              <a:p>
                <a:r>
                  <a:rPr lang="en-US" sz="2400" dirty="0"/>
                  <a:t>- RFQ cooler–buncher (ISCOOL) to create pulsed beams.</a:t>
                </a:r>
              </a:p>
              <a:p>
                <a:r>
                  <a:rPr lang="en-US" sz="2400" dirty="0"/>
                  <a:t>- Neutralization in a potassium vapor cell.</a:t>
                </a:r>
              </a:p>
              <a:p>
                <a:r>
                  <a:rPr lang="en-US" sz="2400" dirty="0"/>
                  <a:t>- Laser excitation: 3d9 4s 3D3 → 3d9 4p 3P2 at 352.45 nm.</a:t>
                </a:r>
              </a:p>
              <a:p>
                <a:r>
                  <a:rPr lang="en-US" sz="2400" dirty="0"/>
                  <a:t>- Fluorescence detected by photomultiplier tubes.</a:t>
                </a:r>
              </a:p>
              <a:p>
                <a:r>
                  <a:rPr lang="en-US" sz="2400" dirty="0"/>
                  <a:t>- Reference isotope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kumimoji="1" lang="en-US" altLang="zh-CN" sz="2400" i="1" smtClean="0">
                            <a:ln w="1270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Han Sans CN Bold"/>
                          </a:rPr>
                        </m:ctrlPr>
                      </m:sPrePr>
                      <m:sub/>
                      <m:sup>
                        <m:r>
                          <a:rPr kumimoji="1" lang="en-US" altLang="zh-CN" sz="2400" b="0" i="1" smtClean="0">
                            <a:ln w="12700">
                              <a:noFill/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ource Han Sans CN Bold"/>
                          </a:rPr>
                          <m:t>60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Ni</m:t>
                        </m:r>
                      </m:e>
                    </m:sPre>
                  </m:oMath>
                </a14:m>
                <a:r>
                  <a:rPr lang="en-US" sz="2400" dirty="0"/>
                  <a:t> measured alternately to correct drifts.</a:t>
                </a: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0C8CF2AE-F8ED-91AC-88FE-6CA302CA1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" y="1266725"/>
                <a:ext cx="10048240" cy="4525963"/>
              </a:xfrm>
              <a:prstGeom prst="rect">
                <a:avLst/>
              </a:prstGeom>
              <a:blipFill>
                <a:blip r:embed="rId3"/>
                <a:stretch>
                  <a:fillRect l="-789" t="-175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>
            <a:extLst>
              <a:ext uri="{FF2B5EF4-FFF2-40B4-BE49-F238E27FC236}">
                <a16:creationId xmlns:a16="http://schemas.microsoft.com/office/drawing/2014/main" id="{9B22554D-DE28-F9DA-8F37-A86572C87520}"/>
              </a:ext>
            </a:extLst>
          </p:cNvPr>
          <p:cNvSpPr txBox="1"/>
          <p:nvPr/>
        </p:nvSpPr>
        <p:spPr>
          <a:xfrm>
            <a:off x="0" y="4443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4000"/>
                </a:schemeClr>
              </a:gs>
              <a:gs pos="100000">
                <a:schemeClr val="bg1"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67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8518E-3C52-CB74-05E7-276E2AD7A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92D0D0CC-44AA-B8BD-F805-16361C665C6A}"/>
              </a:ext>
            </a:extLst>
          </p:cNvPr>
          <p:cNvSpPr txBox="1"/>
          <p:nvPr/>
        </p:nvSpPr>
        <p:spPr>
          <a:xfrm rot="16200000">
            <a:off x="8176344" y="2904413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  <a:prstDash val="solid"/>
            <a:miter/>
          </a:ln>
          <a:effectLst>
            <a:outerShdw blurRad="127000" dist="38100" dir="10800000" algn="t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8D5FEE9-8382-D492-6869-951D0A87CC31}"/>
              </a:ext>
            </a:extLst>
          </p:cNvPr>
          <p:cNvSpPr txBox="1"/>
          <p:nvPr/>
        </p:nvSpPr>
        <p:spPr>
          <a:xfrm rot="16200000">
            <a:off x="8238419" y="2904412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BE0539E7-DD17-19E5-3D1F-9A91FA4DAD3F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Experimental setup.</a:t>
            </a:r>
            <a:endParaRPr kumimoji="1" lang="zh-CN" altLang="en-US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AC27A5E-080F-3FFC-4D6B-3A95ED056E74}"/>
              </a:ext>
            </a:extLst>
          </p:cNvPr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EF7C11E2-E2EC-203F-4341-1940BB92D946}"/>
              </a:ext>
            </a:extLst>
          </p:cNvPr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9" name="标题 1">
            <a:extLst>
              <a:ext uri="{FF2B5EF4-FFF2-40B4-BE49-F238E27FC236}">
                <a16:creationId xmlns:a16="http://schemas.microsoft.com/office/drawing/2014/main" id="{66D1FA45-F689-3802-8D90-9CC38CA3A3DA}"/>
              </a:ext>
            </a:extLst>
          </p:cNvPr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3DCC5305-DE3F-AC63-BCDB-D26917130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266" y="1645922"/>
            <a:ext cx="4329562" cy="388470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E474D82-FF46-D278-9B0D-FF5E3D1823BC}"/>
              </a:ext>
            </a:extLst>
          </p:cNvPr>
          <p:cNvSpPr txBox="1"/>
          <p:nvPr/>
        </p:nvSpPr>
        <p:spPr>
          <a:xfrm>
            <a:off x="174212" y="1403062"/>
            <a:ext cx="618109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800" dirty="0"/>
              <a:t>TILDA system and spectra (Fig. 1a–c):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    </a:t>
            </a:r>
            <a:r>
              <a:rPr lang="zh-CN" altLang="zh-CN" dirty="0">
                <a:latin typeface="Arial" panose="020B0604020202020204" pitchFamily="34" charset="0"/>
              </a:rPr>
              <a:t>2D plots show laser frequency (x) vs. time after RFQ extraction (y); color = photon counts per 100 ns bin.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zh-CN" dirty="0">
                <a:latin typeface="Arial" panose="020B0604020202020204" pitchFamily="34" charset="0"/>
              </a:rPr>
              <a:t>    </a:t>
            </a:r>
            <a:r>
              <a:rPr lang="zh-CN" altLang="zh-CN" dirty="0">
                <a:latin typeface="Arial" panose="020B0604020202020204" pitchFamily="34" charset="0"/>
              </a:rPr>
              <a:t>Integrating over time yields the ion bunch profile; integrating over frequency within a chosen time window gives the isotope’s resonance spectrum.</a:t>
            </a:r>
            <a:r>
              <a:rPr lang="en-US" altLang="zh-CN" dirty="0">
                <a:latin typeface="Arial" panose="020B0604020202020204" pitchFamily="34" charset="0"/>
              </a:rPr>
              <a:t> </a:t>
            </a:r>
            <a:endParaRPr lang="zh-CN" altLang="zh-CN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3308C-3A0D-71E9-528F-235D5724FEC4}"/>
              </a:ext>
            </a:extLst>
          </p:cNvPr>
          <p:cNvSpPr txBox="1"/>
          <p:nvPr/>
        </p:nvSpPr>
        <p:spPr>
          <a:xfrm>
            <a:off x="48815" y="4136647"/>
            <a:ext cx="64074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zh-CN" sz="2800" dirty="0"/>
              <a:t>Handling 70Ga contamination (Fig. 1d):</a:t>
            </a:r>
            <a:endParaRPr lang="en-US" altLang="zh-CN" sz="2800" dirty="0"/>
          </a:p>
          <a:p>
            <a:r>
              <a:rPr lang="en-US" altLang="zh-CN" b="1" dirty="0">
                <a:latin typeface="Arial" panose="020B0604020202020204" pitchFamily="34" charset="0"/>
              </a:rPr>
              <a:t>·  </a:t>
            </a:r>
            <a:r>
              <a:rPr lang="en-US" altLang="zh-CN" b="1" dirty="0"/>
              <a:t>Suppression strategy: keep ISOLDE beam gate closed for 2 s after proton impact so volatile 70Ga is released first, then accumulate 70Ni for 1.2 s in RFQ before extraction to COLLAPS, enabling a clean 70Ni resonance spectrum.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23529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 txBox="1"/>
          <p:nvPr/>
        </p:nvSpPr>
        <p:spPr>
          <a:xfrm>
            <a:off x="565340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06781" y="471527"/>
            <a:ext cx="72000" cy="36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8" name="标题 1"/>
          <p:cNvCxnSpPr/>
          <p:nvPr/>
        </p:nvCxnSpPr>
        <p:spPr>
          <a:xfrm>
            <a:off x="565150" y="958632"/>
            <a:ext cx="11049001" cy="0"/>
          </a:xfrm>
          <a:prstGeom prst="line">
            <a:avLst/>
          </a:prstGeom>
          <a:noFill/>
          <a:ln w="6350" cap="flat">
            <a:solidFill>
              <a:schemeClr val="accent1"/>
            </a:solidFill>
            <a:miter/>
          </a:ln>
        </p:spPr>
      </p:cxnSp>
      <p:sp>
        <p:nvSpPr>
          <p:cNvPr id="19" name="标题 1">
            <a:extLst>
              <a:ext uri="{FF2B5EF4-FFF2-40B4-BE49-F238E27FC236}">
                <a16:creationId xmlns:a16="http://schemas.microsoft.com/office/drawing/2014/main" id="{15B521BF-F5F1-A064-FBDD-32AA714D35E6}"/>
              </a:ext>
            </a:extLst>
          </p:cNvPr>
          <p:cNvSpPr txBox="1"/>
          <p:nvPr/>
        </p:nvSpPr>
        <p:spPr>
          <a:xfrm rot="16200000">
            <a:off x="8238419" y="2904412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ahLst/>
            <a:cxnLst/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cap="flat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66D621B-0AF7-45EF-1DF4-95EE0A184C8C}"/>
              </a:ext>
            </a:extLst>
          </p:cNvPr>
          <p:cNvSpPr txBox="1"/>
          <p:nvPr/>
        </p:nvSpPr>
        <p:spPr>
          <a:xfrm>
            <a:off x="920222" y="417527"/>
            <a:ext cx="1003136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</a:rPr>
              <a:t>Nuclear charge radius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22F45E-3C10-F617-19BA-FAC9F0E46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1012632"/>
            <a:ext cx="6098857" cy="10448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2E1E4D-8216-7B56-59FE-BA1048F0AD3C}"/>
                  </a:ext>
                </a:extLst>
              </p:cNvPr>
              <p:cNvSpPr txBox="1"/>
              <p:nvPr/>
            </p:nvSpPr>
            <p:spPr>
              <a:xfrm>
                <a:off x="559713" y="3233426"/>
                <a:ext cx="9813899" cy="977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altLang="zh-CN" dirty="0"/>
                  <a:t>are the mean-square charge radii of the proton and the neutron. </a:t>
                </a:r>
              </a:p>
              <a:p>
                <a:r>
                  <a:rPr lang="en-US" altLang="zh-CN" b="0" dirty="0"/>
                  <a:t>In this letter,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/>
                  <a:t> =0.709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/>
                  <a:t> =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-0.106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52E1E4D-8216-7B56-59FE-BA1048F0A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13" y="3233426"/>
                <a:ext cx="9813899" cy="977255"/>
              </a:xfrm>
              <a:prstGeom prst="rect">
                <a:avLst/>
              </a:prstGeom>
              <a:blipFill>
                <a:blip r:embed="rId4"/>
                <a:stretch>
                  <a:fillRect l="-559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上弧形 5">
            <a:extLst>
              <a:ext uri="{FF2B5EF4-FFF2-40B4-BE49-F238E27FC236}">
                <a16:creationId xmlns:a16="http://schemas.microsoft.com/office/drawing/2014/main" id="{A51E90B5-483A-95E2-07F8-4A1F9670D96B}"/>
              </a:ext>
            </a:extLst>
          </p:cNvPr>
          <p:cNvSpPr/>
          <p:nvPr/>
        </p:nvSpPr>
        <p:spPr>
          <a:xfrm rot="1544585">
            <a:off x="8080802" y="1361814"/>
            <a:ext cx="1725497" cy="51468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5E3D06-F402-4BC3-E9AD-5294E6A25F25}"/>
                  </a:ext>
                </a:extLst>
              </p:cNvPr>
              <p:cNvSpPr txBox="1"/>
              <p:nvPr/>
            </p:nvSpPr>
            <p:spPr>
              <a:xfrm>
                <a:off x="7174707" y="2214486"/>
                <a:ext cx="51374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relativistic Darwin-Foldy correction, 0.033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br>
                  <a:rPr lang="en-US" altLang="zh-CN" dirty="0"/>
                </a:b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575E3D06-F402-4BC3-E9AD-5294E6A2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07" y="2214486"/>
                <a:ext cx="5137404" cy="646331"/>
              </a:xfrm>
              <a:prstGeom prst="rect">
                <a:avLst/>
              </a:prstGeom>
              <a:blipFill>
                <a:blip r:embed="rId5"/>
                <a:stretch>
                  <a:fillRect l="-1068"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492FC05C-4737-64FA-8F23-95AA0E42E855}"/>
              </a:ext>
            </a:extLst>
          </p:cNvPr>
          <p:cNvSpPr txBox="1"/>
          <p:nvPr/>
        </p:nvSpPr>
        <p:spPr>
          <a:xfrm>
            <a:off x="4808305" y="2717014"/>
            <a:ext cx="3535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spin-orbit correction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" name="箭头: 下弧形 9">
            <a:extLst>
              <a:ext uri="{FF2B5EF4-FFF2-40B4-BE49-F238E27FC236}">
                <a16:creationId xmlns:a16="http://schemas.microsoft.com/office/drawing/2014/main" id="{6F818036-367A-13A7-9960-682084C167C1}"/>
              </a:ext>
            </a:extLst>
          </p:cNvPr>
          <p:cNvSpPr/>
          <p:nvPr/>
        </p:nvSpPr>
        <p:spPr>
          <a:xfrm rot="6825177">
            <a:off x="5196274" y="1964136"/>
            <a:ext cx="1080510" cy="50070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1D295A9-0CC7-F804-01D2-C3E82EA17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774" y="4178663"/>
            <a:ext cx="1998028" cy="8966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B522830-6505-2633-4786-643CFD0A2D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160" t="6744"/>
          <a:stretch>
            <a:fillRect/>
          </a:stretch>
        </p:blipFill>
        <p:spPr>
          <a:xfrm>
            <a:off x="5344160" y="5536306"/>
            <a:ext cx="1786540" cy="104965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FE8E16F-1D4A-9DF5-2691-49EEAE010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52" y="4351625"/>
            <a:ext cx="462602" cy="550717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849840D-5998-96EE-FE7C-80DFED5849F1}"/>
              </a:ext>
            </a:extLst>
          </p:cNvPr>
          <p:cNvSpPr txBox="1"/>
          <p:nvPr/>
        </p:nvSpPr>
        <p:spPr>
          <a:xfrm>
            <a:off x="559713" y="4200200"/>
            <a:ext cx="5227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point-proton radius are defined as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AAB0A4-3C2E-1CF2-6FF8-94F959BB3CC4}"/>
              </a:ext>
            </a:extLst>
          </p:cNvPr>
          <p:cNvSpPr txBox="1"/>
          <p:nvPr/>
        </p:nvSpPr>
        <p:spPr>
          <a:xfrm>
            <a:off x="573226" y="5221721"/>
            <a:ext cx="925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point-proton root-mean-square (rms) radius operator is a two-body operator, use the one-body local density to calculate the radius</a:t>
            </a:r>
            <a:endParaRPr lang="zh-CN" altLang="en-US" dirty="0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47E50F64-25D5-5365-2E0F-3B48E2AF0765}"/>
              </a:ext>
            </a:extLst>
          </p:cNvPr>
          <p:cNvSpPr txBox="1"/>
          <p:nvPr/>
        </p:nvSpPr>
        <p:spPr>
          <a:xfrm>
            <a:off x="0" y="44430"/>
            <a:ext cx="12192000" cy="6858000"/>
          </a:xfrm>
          <a:prstGeom prst="rect">
            <a:avLst/>
          </a:prstGeom>
          <a:gradFill>
            <a:gsLst>
              <a:gs pos="0">
                <a:schemeClr val="accent5">
                  <a:lumMod val="20000"/>
                  <a:lumOff val="80000"/>
                  <a:alpha val="34000"/>
                </a:schemeClr>
              </a:gs>
              <a:gs pos="100000">
                <a:schemeClr val="bg1">
                  <a:alpha val="1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97D54"/>
      </a:accent1>
      <a:accent2>
        <a:srgbClr val="73C088"/>
      </a:accent2>
      <a:accent3>
        <a:srgbClr val="397D54"/>
      </a:accent3>
      <a:accent4>
        <a:srgbClr val="0F9ED5"/>
      </a:accent4>
      <a:accent5>
        <a:srgbClr val="397D54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1204</Words>
  <Application>Microsoft Office PowerPoint</Application>
  <PresentationFormat>宽屏</PresentationFormat>
  <Paragraphs>104</Paragraphs>
  <Slides>18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Source Han Sans</vt:lpstr>
      <vt:lpstr>Source Han Sans CN Bold</vt:lpstr>
      <vt:lpstr>Cambria Math</vt:lpstr>
      <vt:lpstr>OPPOSans H</vt:lpstr>
      <vt:lpstr>等线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星灿</dc:creator>
  <cp:lastModifiedBy>灿 星</cp:lastModifiedBy>
  <cp:revision>13</cp:revision>
  <dcterms:modified xsi:type="dcterms:W3CDTF">2025-10-14T14:19:23Z</dcterms:modified>
</cp:coreProperties>
</file>